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3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4249C9-42A2-4296-9679-E2932F7161FE}">
          <p14:sldIdLst>
            <p14:sldId id="257"/>
          </p14:sldIdLst>
        </p14:section>
        <p14:section name="Implementation" id="{47665E10-141D-4660-918D-11A5DE890CCD}">
          <p14:sldIdLst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255"/>
    <a:srgbClr val="503D53"/>
    <a:srgbClr val="A28E6A"/>
    <a:srgbClr val="FFC000"/>
    <a:srgbClr val="9B2D1F"/>
    <a:srgbClr val="D53F1A"/>
    <a:srgbClr val="6A1C18"/>
    <a:srgbClr val="E07817"/>
    <a:srgbClr val="9F311A"/>
    <a:srgbClr val="FE9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935" autoAdjust="0"/>
  </p:normalViewPr>
  <p:slideViewPr>
    <p:cSldViewPr snapToGrid="0">
      <p:cViewPr varScale="1">
        <p:scale>
          <a:sx n="89" d="100"/>
          <a:sy n="89" d="100"/>
        </p:scale>
        <p:origin x="13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29.wmf"/><Relationship Id="rId7" Type="http://schemas.openxmlformats.org/officeDocument/2006/relationships/image" Target="../media/image35.wmf"/><Relationship Id="rId2" Type="http://schemas.openxmlformats.org/officeDocument/2006/relationships/image" Target="../media/image27.wmf"/><Relationship Id="rId1" Type="http://schemas.openxmlformats.org/officeDocument/2006/relationships/image" Target="../media/image28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5B3F-D9CB-48DA-8FED-C643E96D5A4E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16A3-CBB1-4962-84DE-EB00730AB5B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58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 </a:t>
            </a:r>
            <a:r>
              <a:rPr lang="fr-FR" dirty="0"/>
              <a:t>H.B.I.L. or H-BIL </a:t>
            </a:r>
            <a:r>
              <a:rPr lang="fr-FR" dirty="0" err="1"/>
              <a:t>is</a:t>
            </a:r>
            <a:r>
              <a:rPr lang="fr-FR" dirty="0"/>
              <a:t> a screen-</a:t>
            </a:r>
            <a:r>
              <a:rPr lang="fr-FR" dirty="0" err="1"/>
              <a:t>space</a:t>
            </a:r>
            <a:r>
              <a:rPr lang="fr-FR" dirty="0"/>
              <a:t> technique to </a:t>
            </a:r>
            <a:r>
              <a:rPr lang="fr-FR" dirty="0" err="1"/>
              <a:t>compute</a:t>
            </a:r>
            <a:r>
              <a:rPr lang="fr-FR" dirty="0"/>
              <a:t> </a:t>
            </a:r>
            <a:r>
              <a:rPr lang="fr-FR" b="1" dirty="0"/>
              <a:t>INDIRECT LIGHTING</a:t>
            </a:r>
            <a:r>
              <a:rPr lang="fr-FR" b="0" dirty="0"/>
              <a:t> </a:t>
            </a:r>
            <a:r>
              <a:rPr lang="fr-FR" b="0" dirty="0" err="1"/>
              <a:t>from</a:t>
            </a:r>
            <a:r>
              <a:rPr lang="fr-FR" b="0" dirty="0"/>
              <a:t> the direct </a:t>
            </a:r>
            <a:r>
              <a:rPr lang="fr-FR" b="0" dirty="0" err="1"/>
              <a:t>lighting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fr-FR" b="0" dirty="0" err="1"/>
              <a:t>present</a:t>
            </a:r>
            <a:r>
              <a:rPr lang="fr-FR" b="0" dirty="0"/>
              <a:t> on screen.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computes</a:t>
            </a:r>
            <a:r>
              <a:rPr lang="fr-FR" dirty="0"/>
              <a:t> the </a:t>
            </a:r>
            <a:r>
              <a:rPr lang="fr-FR" b="1" dirty="0"/>
              <a:t>BENT NORMAL</a:t>
            </a:r>
            <a:r>
              <a:rPr lang="fr-FR" dirty="0"/>
              <a:t> and the </a:t>
            </a:r>
            <a:r>
              <a:rPr lang="fr-FR" b="1" dirty="0"/>
              <a:t>AMBIENT OCCLUSION </a:t>
            </a:r>
            <a:r>
              <a:rPr lang="fr-FR" dirty="0"/>
              <a:t>to help sampling distance indirect </a:t>
            </a:r>
            <a:r>
              <a:rPr lang="fr-FR" dirty="0" err="1"/>
              <a:t>lighting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essentially</a:t>
            </a:r>
            <a:r>
              <a:rPr lang="fr-FR" dirty="0"/>
              <a:t> focus on the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details</a:t>
            </a:r>
            <a:r>
              <a:rPr lang="fr-FR" dirty="0"/>
              <a:t>, the </a:t>
            </a:r>
            <a:r>
              <a:rPr lang="fr-FR" dirty="0" err="1"/>
              <a:t>mathematical</a:t>
            </a:r>
            <a:r>
              <a:rPr lang="fr-FR" dirty="0"/>
              <a:t> </a:t>
            </a:r>
            <a:r>
              <a:rPr lang="fr-FR" dirty="0" err="1"/>
              <a:t>details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 (I </a:t>
            </a:r>
            <a:r>
              <a:rPr lang="fr-FR" dirty="0" err="1"/>
              <a:t>give</a:t>
            </a:r>
            <a:r>
              <a:rPr lang="fr-FR" dirty="0"/>
              <a:t> the </a:t>
            </a:r>
            <a:r>
              <a:rPr lang="fr-FR" dirty="0" err="1"/>
              <a:t>reference</a:t>
            </a:r>
            <a:r>
              <a:rPr lang="fr-FR" dirty="0"/>
              <a:t> at the end).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15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The screen </a:t>
            </a:r>
            <a:r>
              <a:rPr lang="fr-FR" dirty="0" err="1"/>
              <a:t>is</a:t>
            </a:r>
            <a:r>
              <a:rPr lang="fr-FR" dirty="0"/>
              <a:t> split </a:t>
            </a:r>
            <a:r>
              <a:rPr lang="fr-FR" dirty="0" err="1"/>
              <a:t>into</a:t>
            </a:r>
            <a:r>
              <a:rPr lang="fr-FR" dirty="0"/>
              <a:t> blocks of 4x4 pixels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 </a:t>
            </a:r>
            <a:r>
              <a:rPr lang="fr-FR" dirty="0"/>
              <a:t>You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all the top-</a:t>
            </a:r>
            <a:r>
              <a:rPr lang="fr-FR" dirty="0" err="1"/>
              <a:t>left</a:t>
            </a:r>
            <a:r>
              <a:rPr lang="fr-FR" dirty="0"/>
              <a:t> pixels of </a:t>
            </a:r>
            <a:r>
              <a:rPr lang="fr-FR" dirty="0" err="1"/>
              <a:t>each</a:t>
            </a:r>
            <a:r>
              <a:rPr lang="fr-FR" dirty="0"/>
              <a:t> block are </a:t>
            </a:r>
            <a:r>
              <a:rPr lang="fr-FR" dirty="0" err="1"/>
              <a:t>rendered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buffer on the right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b="1" dirty="0"/>
              <a:t>quarter </a:t>
            </a:r>
            <a:r>
              <a:rPr lang="fr-FR" b="1" dirty="0" err="1"/>
              <a:t>resolution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 </a:t>
            </a:r>
            <a:r>
              <a:rPr lang="fr-FR" dirty="0"/>
              <a:t>That </a:t>
            </a:r>
            <a:r>
              <a:rPr lang="fr-FR" dirty="0" err="1"/>
              <a:t>allows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pixel to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entire</a:t>
            </a:r>
            <a:r>
              <a:rPr lang="fr-FR" dirty="0"/>
              <a:t> screen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</a:t>
            </a:r>
            <a:r>
              <a:rPr lang="fr-FR" b="1" dirty="0" err="1"/>
              <a:t>very</a:t>
            </a:r>
            <a:r>
              <a:rPr lang="fr-FR" b="1" dirty="0"/>
              <a:t> high cache </a:t>
            </a:r>
            <a:r>
              <a:rPr lang="fr-FR" b="1" dirty="0" err="1"/>
              <a:t>coherence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02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 </a:t>
            </a:r>
            <a:r>
              <a:rPr lang="fr-FR" dirty="0"/>
              <a:t>So for </a:t>
            </a:r>
            <a:r>
              <a:rPr lang="fr-FR" dirty="0" err="1"/>
              <a:t>each</a:t>
            </a:r>
            <a:r>
              <a:rPr lang="fr-FR" dirty="0"/>
              <a:t> pixel of </a:t>
            </a:r>
            <a:r>
              <a:rPr lang="fr-FR" dirty="0" err="1"/>
              <a:t>each</a:t>
            </a:r>
            <a:r>
              <a:rPr lang="fr-FR" dirty="0"/>
              <a:t> slice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b="1" dirty="0"/>
              <a:t>MARCH</a:t>
            </a:r>
            <a:r>
              <a:rPr lang="fr-FR" dirty="0"/>
              <a:t> </a:t>
            </a:r>
            <a:r>
              <a:rPr lang="fr-FR" dirty="0" err="1"/>
              <a:t>forward</a:t>
            </a:r>
            <a:r>
              <a:rPr lang="fr-FR" dirty="0"/>
              <a:t> and </a:t>
            </a:r>
            <a:r>
              <a:rPr lang="fr-FR" dirty="0" err="1"/>
              <a:t>backward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b="1" dirty="0"/>
              <a:t>2 ORTHOGONAL DIRECTIONS</a:t>
            </a:r>
            <a:r>
              <a:rPr lang="fr-FR" b="0" dirty="0"/>
              <a:t/>
            </a:r>
            <a:br>
              <a:rPr lang="fr-FR" b="0" dirty="0"/>
            </a:b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We</a:t>
            </a:r>
            <a:r>
              <a:rPr lang="fr-FR" b="0" dirty="0"/>
              <a:t> use at </a:t>
            </a:r>
            <a:r>
              <a:rPr lang="fr-FR" b="0" dirty="0" err="1"/>
              <a:t>most</a:t>
            </a:r>
            <a:r>
              <a:rPr lang="fr-FR" b="0" dirty="0"/>
              <a:t> 16 </a:t>
            </a:r>
            <a:r>
              <a:rPr lang="fr-FR" b="0" dirty="0" err="1"/>
              <a:t>samples</a:t>
            </a:r>
            <a:r>
              <a:rPr lang="fr-FR" b="0" dirty="0"/>
              <a:t> per direction, </a:t>
            </a:r>
            <a:r>
              <a:rPr lang="fr-FR" b="0" dirty="0" err="1"/>
              <a:t>that’s</a:t>
            </a:r>
            <a:r>
              <a:rPr lang="fr-FR" b="0" dirty="0"/>
              <a:t> </a:t>
            </a:r>
            <a:r>
              <a:rPr lang="fr-FR" b="1" dirty="0"/>
              <a:t>32 SPP</a:t>
            </a:r>
            <a:r>
              <a:rPr lang="fr-FR" b="0" dirty="0"/>
              <a:t> total, </a:t>
            </a:r>
            <a:r>
              <a:rPr lang="fr-FR" b="0" dirty="0" err="1"/>
              <a:t>with</a:t>
            </a:r>
            <a:r>
              <a:rPr lang="fr-FR" b="0" dirty="0"/>
              <a:t> noise </a:t>
            </a:r>
            <a:r>
              <a:rPr lang="fr-FR" b="0" dirty="0" err="1"/>
              <a:t>jittering</a:t>
            </a:r>
            <a:r>
              <a:rPr lang="fr-FR" b="0" dirty="0"/>
              <a:t> to offset the positions</a:t>
            </a:r>
            <a:br>
              <a:rPr lang="fr-FR" b="0" dirty="0"/>
            </a:b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 </a:t>
            </a:r>
            <a:r>
              <a:rPr lang="fr-FR" b="0" dirty="0" err="1"/>
              <a:t>It’s</a:t>
            </a:r>
            <a:r>
              <a:rPr lang="fr-FR" b="0" dirty="0"/>
              <a:t> important to </a:t>
            </a:r>
            <a:r>
              <a:rPr lang="fr-FR" b="0" dirty="0" err="1"/>
              <a:t>understand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the 2 sampling </a:t>
            </a:r>
            <a:r>
              <a:rPr lang="fr-FR" b="1" dirty="0"/>
              <a:t>DIRECTIONS DON’T CHANGE</a:t>
            </a:r>
            <a:r>
              <a:rPr lang="fr-FR" b="0" dirty="0"/>
              <a:t> for a </a:t>
            </a:r>
            <a:r>
              <a:rPr lang="fr-FR" b="0" dirty="0" err="1"/>
              <a:t>given</a:t>
            </a:r>
            <a:r>
              <a:rPr lang="fr-FR" b="0" dirty="0"/>
              <a:t> slice, once </a:t>
            </a:r>
            <a:r>
              <a:rPr lang="fr-FR" b="0" dirty="0" err="1"/>
              <a:t>again</a:t>
            </a:r>
            <a:r>
              <a:rPr lang="fr-FR" b="0" dirty="0"/>
              <a:t> to </a:t>
            </a:r>
            <a:r>
              <a:rPr lang="fr-FR" b="0" dirty="0" err="1"/>
              <a:t>maintain</a:t>
            </a:r>
            <a:r>
              <a:rPr lang="fr-FR" b="0" dirty="0"/>
              <a:t> a high cache </a:t>
            </a:r>
            <a:r>
              <a:rPr lang="fr-FR" b="0" dirty="0" err="1"/>
              <a:t>coherence</a:t>
            </a:r>
            <a:r>
              <a:rPr lang="fr-FR" b="0" dirty="0"/>
              <a:t/>
            </a:r>
            <a:br>
              <a:rPr lang="fr-FR" b="0" dirty="0"/>
            </a:b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 </a:t>
            </a:r>
            <a:r>
              <a:rPr lang="fr-FR" b="0" dirty="0"/>
              <a:t>But </a:t>
            </a: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1" dirty="0"/>
              <a:t>ROTATE</a:t>
            </a:r>
            <a:r>
              <a:rPr lang="fr-FR" b="0" dirty="0"/>
              <a:t> the direction by a </a:t>
            </a:r>
            <a:r>
              <a:rPr lang="fr-FR" b="0" dirty="0" err="1"/>
              <a:t>small</a:t>
            </a:r>
            <a:r>
              <a:rPr lang="fr-FR" b="0" dirty="0"/>
              <a:t> angle </a:t>
            </a:r>
            <a:r>
              <a:rPr lang="fr-FR" b="1" dirty="0"/>
              <a:t>FOR EACH DIFFERENT SLICE</a:t>
            </a:r>
            <a:r>
              <a:rPr lang="fr-FR" b="0" dirty="0"/>
              <a:t>, all the slices </a:t>
            </a:r>
            <a:r>
              <a:rPr lang="fr-FR" b="0" dirty="0" err="1"/>
              <a:t>together</a:t>
            </a:r>
            <a:r>
              <a:rPr lang="fr-FR" b="0" dirty="0"/>
              <a:t> cover a rotation of 90° </a:t>
            </a:r>
            <a:r>
              <a:rPr lang="fr-FR" b="0" dirty="0" err="1"/>
              <a:t>so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the </a:t>
            </a:r>
            <a:r>
              <a:rPr lang="fr-FR" b="0" dirty="0" err="1"/>
              <a:t>entire</a:t>
            </a:r>
            <a:r>
              <a:rPr lang="fr-FR" b="0" dirty="0"/>
              <a:t> </a:t>
            </a:r>
            <a:r>
              <a:rPr lang="fr-FR" b="0" dirty="0" err="1"/>
              <a:t>disk</a:t>
            </a:r>
            <a:r>
              <a:rPr lang="fr-FR" b="0" dirty="0"/>
              <a:t> ends up </a:t>
            </a:r>
            <a:r>
              <a:rPr lang="fr-FR" b="0" dirty="0" err="1"/>
              <a:t>being</a:t>
            </a:r>
            <a:r>
              <a:rPr lang="fr-FR" b="0" dirty="0"/>
              <a:t> </a:t>
            </a:r>
            <a:r>
              <a:rPr lang="fr-FR" b="0" dirty="0" err="1"/>
              <a:t>covered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27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So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considering</a:t>
            </a:r>
            <a:r>
              <a:rPr lang="fr-FR" dirty="0"/>
              <a:t> a </a:t>
            </a:r>
            <a:r>
              <a:rPr lang="fr-FR" b="1" dirty="0"/>
              <a:t>SINGLE SLICE</a:t>
            </a:r>
            <a:r>
              <a:rPr lang="fr-FR" dirty="0"/>
              <a:t> on the screen…</a:t>
            </a:r>
            <a:endParaRPr lang="fr-FR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We</a:t>
            </a:r>
            <a:r>
              <a:rPr lang="fr-FR" b="0" dirty="0"/>
              <a:t> are </a:t>
            </a:r>
            <a:r>
              <a:rPr lang="fr-FR" b="0" dirty="0" err="1"/>
              <a:t>going</a:t>
            </a:r>
            <a:r>
              <a:rPr lang="fr-FR" b="0" dirty="0"/>
              <a:t> to </a:t>
            </a:r>
            <a:r>
              <a:rPr lang="fr-FR" b="0" dirty="0" err="1"/>
              <a:t>work</a:t>
            </a:r>
            <a:r>
              <a:rPr lang="fr-FR" b="0" dirty="0"/>
              <a:t> in a </a:t>
            </a:r>
            <a:r>
              <a:rPr lang="fr-FR" b="0" dirty="0" err="1"/>
              <a:t>side</a:t>
            </a:r>
            <a:r>
              <a:rPr lang="fr-FR" b="0" dirty="0"/>
              <a:t> </a:t>
            </a:r>
            <a:r>
              <a:rPr lang="fr-FR" b="0" dirty="0" err="1"/>
              <a:t>view</a:t>
            </a:r>
            <a:r>
              <a:rPr lang="fr-FR" b="0" dirty="0"/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dirty="0" err="1"/>
              <a:t>Considering</a:t>
            </a:r>
            <a:r>
              <a:rPr lang="fr-FR" b="0" dirty="0"/>
              <a:t> </a:t>
            </a:r>
            <a:r>
              <a:rPr lang="fr-FR" b="1" dirty="0"/>
              <a:t>1 pixel</a:t>
            </a:r>
            <a:r>
              <a:rPr lang="fr-FR" b="0" dirty="0"/>
              <a:t> of </a:t>
            </a:r>
            <a:r>
              <a:rPr lang="fr-FR" b="1" dirty="0"/>
              <a:t>1 slice</a:t>
            </a:r>
            <a:r>
              <a:rPr lang="fr-FR" b="0" dirty="0"/>
              <a:t> (</a:t>
            </a:r>
            <a:r>
              <a:rPr lang="fr-FR" b="0" dirty="0" err="1"/>
              <a:t>keep</a:t>
            </a:r>
            <a:r>
              <a:rPr lang="fr-FR" b="0" dirty="0"/>
              <a:t> in </a:t>
            </a:r>
            <a:r>
              <a:rPr lang="fr-FR" b="0" dirty="0" err="1"/>
              <a:t>mind</a:t>
            </a:r>
            <a:r>
              <a:rPr lang="fr-FR" b="0" dirty="0"/>
              <a:t> </a:t>
            </a:r>
            <a:r>
              <a:rPr lang="fr-FR" b="0" dirty="0" err="1"/>
              <a:t>we’re</a:t>
            </a:r>
            <a:r>
              <a:rPr lang="fr-FR" b="0" dirty="0"/>
              <a:t> </a:t>
            </a:r>
            <a:r>
              <a:rPr lang="fr-FR" b="0" dirty="0" err="1"/>
              <a:t>doing</a:t>
            </a:r>
            <a:r>
              <a:rPr lang="fr-FR" b="0" dirty="0"/>
              <a:t> 4x4 </a:t>
            </a:r>
            <a:r>
              <a:rPr lang="fr-FR" b="0" dirty="0" err="1"/>
              <a:t>draw</a:t>
            </a:r>
            <a:r>
              <a:rPr lang="fr-FR" b="0" dirty="0"/>
              <a:t> calls </a:t>
            </a:r>
            <a:r>
              <a:rPr lang="fr-FR" b="0" dirty="0" err="1"/>
              <a:t>here</a:t>
            </a:r>
            <a:r>
              <a:rPr lang="fr-FR" b="0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dirty="0"/>
              <a:t> So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here</a:t>
            </a:r>
            <a:r>
              <a:rPr lang="fr-FR" dirty="0"/>
              <a:t>, the black </a:t>
            </a:r>
            <a:r>
              <a:rPr lang="fr-FR" dirty="0" err="1"/>
              <a:t>circle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at the </a:t>
            </a:r>
            <a:r>
              <a:rPr lang="fr-FR" dirty="0" err="1"/>
              <a:t>neighbor</a:t>
            </a:r>
            <a:r>
              <a:rPr lang="fr-FR" dirty="0"/>
              <a:t> 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start by sampling the </a:t>
            </a:r>
            <a:r>
              <a:rPr lang="fr-FR" dirty="0" err="1"/>
              <a:t>depth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helps</a:t>
            </a:r>
            <a:r>
              <a:rPr lang="fr-FR" dirty="0"/>
              <a:t> us update the horizon angle…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the normal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helps</a:t>
            </a:r>
            <a:r>
              <a:rPr lang="fr-FR" dirty="0"/>
              <a:t> us to </a:t>
            </a:r>
            <a:r>
              <a:rPr lang="fr-FR" dirty="0" err="1"/>
              <a:t>filter</a:t>
            </a:r>
            <a:r>
              <a:rPr lang="fr-FR" dirty="0"/>
              <a:t> out the </a:t>
            </a:r>
            <a:r>
              <a:rPr lang="fr-FR" dirty="0" err="1"/>
              <a:t>sample</a:t>
            </a:r>
            <a:r>
              <a:rPr lang="fr-FR" dirty="0"/>
              <a:t>, and </a:t>
            </a:r>
            <a:r>
              <a:rPr lang="fr-FR" dirty="0" err="1"/>
              <a:t>reject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if </a:t>
            </a:r>
            <a:r>
              <a:rPr lang="fr-FR" dirty="0" err="1"/>
              <a:t>it’s</a:t>
            </a:r>
            <a:r>
              <a:rPr lang="fr-FR" dirty="0"/>
              <a:t> not </a:t>
            </a:r>
            <a:r>
              <a:rPr lang="fr-FR" dirty="0" err="1"/>
              <a:t>facing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the radiance and </a:t>
            </a:r>
            <a:r>
              <a:rPr lang="fr-FR" dirty="0" err="1"/>
              <a:t>accumulate</a:t>
            </a:r>
            <a:r>
              <a:rPr lang="fr-FR" dirty="0"/>
              <a:t> </a:t>
            </a:r>
            <a:r>
              <a:rPr lang="fr-FR" dirty="0" err="1"/>
              <a:t>it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68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u="sng" dirty="0"/>
              <a:t>At the </a:t>
            </a:r>
            <a:r>
              <a:rPr lang="fr-FR" b="0" u="sng" dirty="0" err="1"/>
              <a:t>beginning</a:t>
            </a:r>
            <a:r>
              <a:rPr lang="fr-FR" b="0" u="sng" dirty="0"/>
              <a:t> of the </a:t>
            </a:r>
            <a:r>
              <a:rPr lang="fr-FR" b="0" u="sng" dirty="0" err="1"/>
              <a:t>the</a:t>
            </a:r>
            <a:r>
              <a:rPr lang="fr-FR" b="0" u="sng" dirty="0"/>
              <a:t> </a:t>
            </a:r>
            <a:r>
              <a:rPr lang="fr-FR" b="1" u="sng" dirty="0" err="1"/>
              <a:t>marching</a:t>
            </a:r>
            <a:r>
              <a:rPr lang="fr-FR" b="1" u="sng" dirty="0"/>
              <a:t> </a:t>
            </a:r>
            <a:r>
              <a:rPr lang="fr-FR" b="1" u="sng" dirty="0" err="1"/>
              <a:t>loop</a:t>
            </a:r>
            <a:endParaRPr lang="fr-FR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We</a:t>
            </a:r>
            <a:r>
              <a:rPr lang="fr-FR" b="0" dirty="0"/>
              <a:t> start by </a:t>
            </a:r>
            <a:r>
              <a:rPr lang="fr-FR" b="0" dirty="0" err="1"/>
              <a:t>computing</a:t>
            </a:r>
            <a:r>
              <a:rPr lang="fr-FR" b="0" dirty="0"/>
              <a:t> the projection of the </a:t>
            </a:r>
            <a:r>
              <a:rPr lang="fr-FR" b="1" dirty="0"/>
              <a:t>CENTRAL NORMAL</a:t>
            </a:r>
            <a:r>
              <a:rPr lang="fr-FR" b="0" dirty="0"/>
              <a:t> (the normal of </a:t>
            </a:r>
            <a:r>
              <a:rPr lang="fr-FR" b="0" dirty="0" err="1"/>
              <a:t>our</a:t>
            </a:r>
            <a:r>
              <a:rPr lang="fr-FR" b="0" dirty="0"/>
              <a:t> pixel) </a:t>
            </a:r>
            <a:r>
              <a:rPr lang="fr-FR" b="0" dirty="0" err="1"/>
              <a:t>into</a:t>
            </a:r>
            <a:r>
              <a:rPr lang="fr-FR" b="0" dirty="0"/>
              <a:t> the onto the 2D plane </a:t>
            </a:r>
            <a:r>
              <a:rPr lang="fr-FR" b="0" dirty="0" err="1"/>
              <a:t>we</a:t>
            </a:r>
            <a:r>
              <a:rPr lang="fr-FR" b="0" dirty="0"/>
              <a:t> are tracing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Then</a:t>
            </a:r>
            <a:r>
              <a:rPr lang="fr-FR" b="0" dirty="0"/>
              <a:t>, for </a:t>
            </a:r>
            <a:r>
              <a:rPr lang="fr-FR" b="0" dirty="0" err="1"/>
              <a:t>each</a:t>
            </a:r>
            <a:r>
              <a:rPr lang="fr-FR" b="0" dirty="0"/>
              <a:t> </a:t>
            </a:r>
            <a:r>
              <a:rPr lang="fr-FR" b="0" dirty="0" err="1"/>
              <a:t>sample</a:t>
            </a:r>
            <a:r>
              <a:rPr lang="fr-FR" b="0" dirty="0"/>
              <a:t>, </a:t>
            </a: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0" dirty="0" err="1"/>
              <a:t>accumulate</a:t>
            </a:r>
            <a:r>
              <a:rPr lang="fr-FR" b="0" dirty="0"/>
              <a:t> irradiance… and update the horizon angle…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Finally</a:t>
            </a:r>
            <a:r>
              <a:rPr lang="fr-FR" b="0" dirty="0"/>
              <a:t>, </a:t>
            </a:r>
            <a:r>
              <a:rPr lang="fr-FR" b="0" dirty="0" err="1"/>
              <a:t>with</a:t>
            </a:r>
            <a:r>
              <a:rPr lang="fr-FR" b="0" dirty="0"/>
              <a:t> </a:t>
            </a:r>
            <a:r>
              <a:rPr lang="fr-FR" b="0" dirty="0" err="1"/>
              <a:t>our</a:t>
            </a:r>
            <a:r>
              <a:rPr lang="fr-FR" b="0" dirty="0"/>
              <a:t> front &amp; back horizon angles, </a:t>
            </a:r>
            <a:r>
              <a:rPr lang="fr-FR" b="0" dirty="0" err="1"/>
              <a:t>we</a:t>
            </a:r>
            <a:r>
              <a:rPr lang="fr-FR" b="0" dirty="0"/>
              <a:t> can </a:t>
            </a:r>
            <a:r>
              <a:rPr lang="fr-FR" b="0" dirty="0" err="1"/>
              <a:t>compute</a:t>
            </a:r>
            <a:r>
              <a:rPr lang="fr-FR" b="0" dirty="0"/>
              <a:t> the </a:t>
            </a:r>
            <a:r>
              <a:rPr lang="fr-FR" b="0" dirty="0" err="1"/>
              <a:t>bent</a:t>
            </a:r>
            <a:r>
              <a:rPr lang="fr-FR" b="0" dirty="0"/>
              <a:t> normal and the ambient occlusion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01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So </a:t>
            </a:r>
            <a:r>
              <a:rPr lang="fr-FR" b="0" dirty="0" err="1"/>
              <a:t>with</a:t>
            </a:r>
            <a:r>
              <a:rPr lang="fr-FR" b="0" dirty="0"/>
              <a:t> the </a:t>
            </a:r>
            <a:r>
              <a:rPr lang="fr-FR" b="0" dirty="0" err="1"/>
              <a:t>bent</a:t>
            </a:r>
            <a:r>
              <a:rPr lang="fr-FR" b="0" dirty="0"/>
              <a:t> normal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b="0" dirty="0"/>
              <a:t> The ambient occlusion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b="0" dirty="0"/>
              <a:t> And the irradiance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We</a:t>
            </a:r>
            <a:r>
              <a:rPr lang="fr-FR" b="0" dirty="0"/>
              <a:t> can go </a:t>
            </a:r>
            <a:r>
              <a:rPr lang="fr-FR" b="0" dirty="0" err="1"/>
              <a:t>from</a:t>
            </a:r>
            <a:r>
              <a:rPr lang="fr-FR" b="0" dirty="0"/>
              <a:t> </a:t>
            </a:r>
            <a:r>
              <a:rPr lang="fr-FR" b="0" dirty="0" err="1"/>
              <a:t>this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1" dirty="0"/>
              <a:t>(CLICK)</a:t>
            </a:r>
            <a:r>
              <a:rPr lang="fr-FR" b="0" dirty="0"/>
              <a:t> To </a:t>
            </a:r>
            <a:r>
              <a:rPr lang="fr-FR" b="0" dirty="0" err="1"/>
              <a:t>this</a:t>
            </a:r>
            <a:r>
              <a:rPr lang="fr-FR" b="0" dirty="0"/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5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So, for the </a:t>
            </a:r>
            <a:r>
              <a:rPr lang="fr-FR" b="1" dirty="0"/>
              <a:t>FAR FIELD </a:t>
            </a:r>
            <a:r>
              <a:rPr lang="fr-FR" dirty="0"/>
              <a:t>illumination…</a:t>
            </a:r>
          </a:p>
          <a:p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you</a:t>
            </a:r>
            <a:r>
              <a:rPr lang="fr-FR" b="0" dirty="0"/>
              <a:t> can </a:t>
            </a:r>
            <a:r>
              <a:rPr lang="fr-FR" b="1" dirty="0"/>
              <a:t>USE THE BENT NORMAL</a:t>
            </a:r>
            <a:r>
              <a:rPr lang="fr-FR" b="0" dirty="0"/>
              <a:t> as the sampling direction for the far </a:t>
            </a:r>
            <a:r>
              <a:rPr lang="fr-FR" b="0" dirty="0" err="1"/>
              <a:t>environment</a:t>
            </a:r>
            <a:r>
              <a:rPr lang="fr-FR" b="0" dirty="0"/>
              <a:t> </a:t>
            </a:r>
            <a:r>
              <a:rPr lang="fr-FR" b="0" dirty="0" err="1"/>
              <a:t>lighting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(CLICK)</a:t>
            </a:r>
            <a:r>
              <a:rPr lang="fr-FR" b="0" dirty="0"/>
              <a:t> and </a:t>
            </a:r>
            <a:r>
              <a:rPr lang="fr-FR" b="1" dirty="0"/>
              <a:t>USE THE AMBIENT OCCLUSION</a:t>
            </a:r>
            <a:r>
              <a:rPr lang="fr-FR" b="0" dirty="0"/>
              <a:t> as an </a:t>
            </a:r>
            <a:r>
              <a:rPr lang="fr-FR" b="1" dirty="0"/>
              <a:t>APERTURE ANGLE</a:t>
            </a:r>
            <a:r>
              <a:rPr lang="fr-FR" b="0" dirty="0"/>
              <a:t> </a:t>
            </a:r>
            <a:r>
              <a:rPr lang="fr-FR" b="0" dirty="0" err="1"/>
              <a:t>so</a:t>
            </a:r>
            <a:r>
              <a:rPr lang="fr-FR" b="0" dirty="0"/>
              <a:t> </a:t>
            </a:r>
            <a:r>
              <a:rPr lang="fr-FR" b="0" dirty="0" err="1"/>
              <a:t>you</a:t>
            </a:r>
            <a:r>
              <a:rPr lang="fr-FR" b="0" dirty="0"/>
              <a:t> </a:t>
            </a:r>
            <a:r>
              <a:rPr lang="fr-FR" b="0" dirty="0" err="1"/>
              <a:t>finally</a:t>
            </a:r>
            <a:r>
              <a:rPr lang="fr-FR" b="0" dirty="0"/>
              <a:t> </a:t>
            </a:r>
            <a:r>
              <a:rPr lang="fr-FR" b="0" dirty="0" err="1"/>
              <a:t>get</a:t>
            </a:r>
            <a:r>
              <a:rPr lang="fr-FR" b="0" dirty="0"/>
              <a:t> a </a:t>
            </a:r>
            <a:r>
              <a:rPr lang="fr-FR" b="1" dirty="0"/>
              <a:t>SAMPLING CONE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you</a:t>
            </a:r>
            <a:r>
              <a:rPr lang="fr-FR" b="0" dirty="0"/>
              <a:t> can use </a:t>
            </a:r>
            <a:r>
              <a:rPr lang="fr-FR" b="0" dirty="0" err="1"/>
              <a:t>with</a:t>
            </a:r>
            <a:r>
              <a:rPr lang="fr-FR" b="0" dirty="0"/>
              <a:t> </a:t>
            </a:r>
            <a:r>
              <a:rPr lang="fr-FR" b="0" dirty="0" err="1"/>
              <a:t>various</a:t>
            </a:r>
            <a:r>
              <a:rPr lang="fr-FR" b="0" dirty="0"/>
              <a:t> techniques like </a:t>
            </a:r>
            <a:r>
              <a:rPr lang="fr-FR" b="1" dirty="0" err="1"/>
              <a:t>pre-convolved</a:t>
            </a:r>
            <a:r>
              <a:rPr lang="fr-FR" b="1" dirty="0"/>
              <a:t> diffuse cube </a:t>
            </a:r>
            <a:r>
              <a:rPr lang="fr-FR" b="1" dirty="0" err="1"/>
              <a:t>maps</a:t>
            </a:r>
            <a:r>
              <a:rPr lang="fr-FR" b="1" dirty="0"/>
              <a:t>, SH probes</a:t>
            </a:r>
            <a:r>
              <a:rPr lang="fr-FR" b="0" dirty="0"/>
              <a:t> or </a:t>
            </a:r>
            <a:r>
              <a:rPr lang="fr-FR" b="1" dirty="0"/>
              <a:t>Voxel </a:t>
            </a:r>
            <a:r>
              <a:rPr lang="fr-FR" b="1" dirty="0" err="1"/>
              <a:t>Cone</a:t>
            </a:r>
            <a:r>
              <a:rPr lang="fr-FR" b="1" dirty="0"/>
              <a:t> Tracing</a:t>
            </a:r>
          </a:p>
          <a:p>
            <a:endParaRPr lang="fr-FR" b="0" dirty="0"/>
          </a:p>
          <a:p>
            <a:r>
              <a:rPr lang="fr-FR" b="1" dirty="0"/>
              <a:t>(CLICK)</a:t>
            </a:r>
            <a:r>
              <a:rPr lang="fr-FR" b="0" dirty="0"/>
              <a:t> and for the </a:t>
            </a:r>
            <a:r>
              <a:rPr lang="fr-FR" b="1" dirty="0"/>
              <a:t>NEAR FIELD</a:t>
            </a:r>
            <a:r>
              <a:rPr lang="fr-FR" b="0" dirty="0"/>
              <a:t> </a:t>
            </a:r>
            <a:r>
              <a:rPr lang="fr-FR" b="0" dirty="0" err="1"/>
              <a:t>well</a:t>
            </a:r>
            <a:r>
              <a:rPr lang="fr-FR" b="0" dirty="0"/>
              <a:t>…</a:t>
            </a:r>
          </a:p>
          <a:p>
            <a:endParaRPr lang="fr-FR" b="0" dirty="0"/>
          </a:p>
          <a:p>
            <a:r>
              <a:rPr lang="fr-FR" b="1" dirty="0"/>
              <a:t>(CLICK)</a:t>
            </a:r>
            <a:r>
              <a:rPr lang="fr-FR" b="0" dirty="0"/>
              <a:t> </a:t>
            </a:r>
            <a:r>
              <a:rPr lang="fr-FR" b="0" dirty="0" err="1"/>
              <a:t>you</a:t>
            </a:r>
            <a:r>
              <a:rPr lang="fr-FR" b="0" dirty="0"/>
              <a:t> </a:t>
            </a:r>
            <a:r>
              <a:rPr lang="fr-FR" b="0" dirty="0" err="1"/>
              <a:t>simply</a:t>
            </a:r>
            <a:r>
              <a:rPr lang="fr-FR" b="0" dirty="0"/>
              <a:t> </a:t>
            </a:r>
            <a:r>
              <a:rPr lang="fr-FR" b="0" dirty="0" err="1"/>
              <a:t>need</a:t>
            </a:r>
            <a:r>
              <a:rPr lang="fr-FR" b="0" dirty="0"/>
              <a:t> to </a:t>
            </a:r>
            <a:r>
              <a:rPr lang="fr-FR" b="0" dirty="0" err="1"/>
              <a:t>add</a:t>
            </a:r>
            <a:r>
              <a:rPr lang="fr-FR" b="0" dirty="0"/>
              <a:t> the </a:t>
            </a:r>
            <a:r>
              <a:rPr lang="fr-FR" b="0" dirty="0" err="1"/>
              <a:t>computed</a:t>
            </a:r>
            <a:r>
              <a:rPr lang="fr-FR" b="0" dirty="0"/>
              <a:t> irradiance to </a:t>
            </a:r>
            <a:r>
              <a:rPr lang="fr-FR" b="0" dirty="0" err="1"/>
              <a:t>your</a:t>
            </a:r>
            <a:r>
              <a:rPr lang="fr-FR" b="0" dirty="0"/>
              <a:t> direct </a:t>
            </a:r>
            <a:r>
              <a:rPr lang="fr-FR" b="0" dirty="0" err="1"/>
              <a:t>lighting</a:t>
            </a:r>
            <a:r>
              <a:rPr lang="fr-FR" b="0" dirty="0"/>
              <a:t>…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6A3-CBB1-4962-84DE-EB00730AB5B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19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3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7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7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3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1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30/03/2018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3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30/03/2018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8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30/03/2018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30/03/2018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54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https://twitter.com/Patapom2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hyperlink" Target="http://patapom.com/blog/" TargetMode="Externa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wmf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8.wmf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26.png"/><Relationship Id="rId10" Type="http://schemas.openxmlformats.org/officeDocument/2006/relationships/image" Target="../media/image15.wmf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wmf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19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7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5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wmf"/><Relationship Id="rId5" Type="http://schemas.openxmlformats.org/officeDocument/2006/relationships/image" Target="../media/image28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36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4F4A-2D26-48E6-93B0-B2006DDA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520"/>
            <a:ext cx="10515600" cy="96116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HBIL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5ABC8-8D63-4064-ACBD-1E5711526AF9}"/>
              </a:ext>
            </a:extLst>
          </p:cNvPr>
          <p:cNvSpPr txBox="1"/>
          <p:nvPr/>
        </p:nvSpPr>
        <p:spPr>
          <a:xfrm>
            <a:off x="2313393" y="948425"/>
            <a:ext cx="756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Horizon-</a:t>
            </a:r>
            <a:r>
              <a:rPr lang="fr-FR" dirty="0" err="1"/>
              <a:t>Based</a:t>
            </a:r>
            <a:r>
              <a:rPr lang="fr-FR" dirty="0"/>
              <a:t> Indirect </a:t>
            </a:r>
            <a:r>
              <a:rPr lang="fr-FR" dirty="0" err="1"/>
              <a:t>Lighting</a:t>
            </a:r>
            <a:endParaRPr lang="fr-FR" dirty="0"/>
          </a:p>
        </p:txBody>
      </p:sp>
      <p:pic>
        <p:nvPicPr>
          <p:cNvPr id="5" name="IntroPPT">
            <a:hlinkClick r:id="" action="ppaction://media"/>
            <a:extLst>
              <a:ext uri="{FF2B5EF4-FFF2-40B4-BE49-F238E27FC236}">
                <a16:creationId xmlns:a16="http://schemas.microsoft.com/office/drawing/2014/main" id="{CF255530-E71C-4B13-94C1-DD63BEF299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5254" y="1415509"/>
            <a:ext cx="9301491" cy="5231970"/>
          </a:xfrm>
        </p:spPr>
      </p:pic>
    </p:spTree>
    <p:extLst>
      <p:ext uri="{BB962C8B-B14F-4D97-AF65-F5344CB8AC3E}">
        <p14:creationId xmlns:p14="http://schemas.microsoft.com/office/powerpoint/2010/main" val="36744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16 nice colors">
            <a:extLst>
              <a:ext uri="{FF2B5EF4-FFF2-40B4-BE49-F238E27FC236}">
                <a16:creationId xmlns:a16="http://schemas.microsoft.com/office/drawing/2014/main" id="{0B290CD3-6CD7-480E-951D-137B0B40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6" y="681037"/>
            <a:ext cx="2714702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QUESTIONS?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BB22CB-F6C4-4838-A0D9-82407ED621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498488"/>
              </p:ext>
            </p:extLst>
          </p:nvPr>
        </p:nvGraphicFramePr>
        <p:xfrm>
          <a:off x="385049" y="681037"/>
          <a:ext cx="4194008" cy="5324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Image" r:id="rId4" imgW="5980680" imgH="7593480" progId="Photoshop.Image.13">
                  <p:embed/>
                </p:oleObj>
              </mc:Choice>
              <mc:Fallback>
                <p:oleObj name="Image" r:id="rId4" imgW="5980680" imgH="7593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049" y="681037"/>
                        <a:ext cx="4194008" cy="5324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75945C-811F-44B8-8ED6-3715A734C48D}"/>
              </a:ext>
            </a:extLst>
          </p:cNvPr>
          <p:cNvSpPr txBox="1"/>
          <p:nvPr/>
        </p:nvSpPr>
        <p:spPr>
          <a:xfrm>
            <a:off x="5507705" y="843783"/>
            <a:ext cx="51716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Maybe</a:t>
            </a:r>
            <a:r>
              <a:rPr lang="fr-FR" sz="2400" dirty="0"/>
              <a:t> about reprojection?</a:t>
            </a:r>
          </a:p>
          <a:p>
            <a:r>
              <a:rPr lang="fr-FR" sz="2400" dirty="0"/>
              <a:t> Image reconstruction?</a:t>
            </a:r>
          </a:p>
          <a:p>
            <a:r>
              <a:rPr lang="fr-FR" sz="2400" dirty="0"/>
              <a:t>   </a:t>
            </a:r>
            <a:r>
              <a:rPr lang="fr-FR" sz="2400" dirty="0" err="1"/>
              <a:t>Sample</a:t>
            </a:r>
            <a:r>
              <a:rPr lang="fr-FR" sz="2400" dirty="0"/>
              <a:t> </a:t>
            </a:r>
            <a:r>
              <a:rPr lang="fr-FR" sz="2400" dirty="0" err="1"/>
              <a:t>filtering</a:t>
            </a:r>
            <a:r>
              <a:rPr lang="fr-FR" sz="2400" dirty="0"/>
              <a:t>?</a:t>
            </a:r>
          </a:p>
          <a:p>
            <a:r>
              <a:rPr lang="fr-FR" sz="2400" dirty="0"/>
              <a:t>     Noise </a:t>
            </a:r>
            <a:r>
              <a:rPr lang="fr-FR" sz="2400" dirty="0" err="1"/>
              <a:t>reduction</a:t>
            </a:r>
            <a:r>
              <a:rPr lang="fr-FR" sz="2400" dirty="0"/>
              <a:t>?</a:t>
            </a:r>
          </a:p>
          <a:p>
            <a:r>
              <a:rPr lang="fr-FR" sz="2400" dirty="0"/>
              <a:t>       </a:t>
            </a:r>
            <a:r>
              <a:rPr lang="fr-FR" sz="2400" dirty="0" err="1"/>
              <a:t>Difference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SSRTGI?</a:t>
            </a:r>
          </a:p>
          <a:p>
            <a:r>
              <a:rPr lang="fr-FR" sz="2400" dirty="0"/>
              <a:t>         Unification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 smtClean="0"/>
              <a:t>specular</a:t>
            </a:r>
            <a:r>
              <a:rPr lang="fr-FR" sz="2400" dirty="0" smtClean="0"/>
              <a:t> SSR</a:t>
            </a:r>
            <a:r>
              <a:rPr lang="fr-FR" sz="24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CDDEF-F98E-4977-8F8D-96DF6DA73302}"/>
              </a:ext>
            </a:extLst>
          </p:cNvPr>
          <p:cNvSpPr txBox="1"/>
          <p:nvPr/>
        </p:nvSpPr>
        <p:spPr>
          <a:xfrm>
            <a:off x="5470358" y="4720620"/>
            <a:ext cx="5771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Full </a:t>
            </a:r>
            <a:r>
              <a:rPr lang="fr-FR" sz="2400" dirty="0" err="1"/>
              <a:t>paper</a:t>
            </a:r>
            <a:r>
              <a:rPr lang="fr-FR" sz="2400" dirty="0"/>
              <a:t> can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 smtClean="0"/>
              <a:t>found</a:t>
            </a:r>
            <a:r>
              <a:rPr lang="fr-FR" sz="2400" dirty="0" smtClean="0"/>
              <a:t> on </a:t>
            </a:r>
            <a:r>
              <a:rPr lang="fr-FR" sz="2400" dirty="0" err="1" smtClean="0"/>
              <a:t>my</a:t>
            </a:r>
            <a:r>
              <a:rPr lang="fr-FR" sz="2400" dirty="0" smtClean="0"/>
              <a:t> blog:  </a:t>
            </a:r>
            <a:r>
              <a:rPr lang="fr-FR" sz="2400" dirty="0">
                <a:hlinkClick r:id="rId6"/>
              </a:rPr>
              <a:t>http://patapom.com/blog</a:t>
            </a:r>
            <a:r>
              <a:rPr lang="fr-FR" sz="2400" dirty="0" smtClean="0">
                <a:hlinkClick r:id="rId6"/>
              </a:rPr>
              <a:t>/</a:t>
            </a: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/>
          </a:p>
          <a:p>
            <a:pPr algn="just"/>
            <a:r>
              <a:rPr lang="fr-FR" sz="2400" dirty="0"/>
              <a:t>Twitter: </a:t>
            </a:r>
            <a:r>
              <a:rPr lang="fr-FR" sz="2400" dirty="0">
                <a:hlinkClick r:id="rId7"/>
              </a:rPr>
              <a:t>https://twitter.com/Patapom2</a:t>
            </a:r>
            <a:r>
              <a:rPr lang="fr-FR" sz="24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892B7-4FBE-469E-A6EA-D81FABA5F3D5}"/>
              </a:ext>
            </a:extLst>
          </p:cNvPr>
          <p:cNvSpPr txBox="1"/>
          <p:nvPr/>
        </p:nvSpPr>
        <p:spPr>
          <a:xfrm>
            <a:off x="5470358" y="6347792"/>
            <a:ext cx="5473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Thanks</a:t>
            </a:r>
            <a:r>
              <a:rPr lang="fr-FR" sz="1000" dirty="0"/>
              <a:t> to David &amp; Géraldine, Sandra, Léon Denise and Austin </a:t>
            </a:r>
            <a:r>
              <a:rPr lang="fr-FR" sz="1000" dirty="0" err="1"/>
              <a:t>Shaeffer</a:t>
            </a:r>
            <a:r>
              <a:rPr lang="fr-FR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7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F93C-3A65-48B6-89ED-2309A13F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160638"/>
            <a:ext cx="10515600" cy="52039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Interleaved</a:t>
            </a:r>
            <a:r>
              <a:rPr lang="fr-FR" dirty="0"/>
              <a:t> Rendering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71E5B-8495-4BDD-B00C-CCDFE4EA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714" y="5136359"/>
            <a:ext cx="1671588" cy="1561058"/>
          </a:xfrm>
        </p:spPr>
        <p:txBody>
          <a:bodyPr/>
          <a:lstStyle/>
          <a:p>
            <a:endParaRPr lang="fr-FR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74255D6-C4B3-49E4-8D98-B1292055A8BA}"/>
              </a:ext>
            </a:extLst>
          </p:cNvPr>
          <p:cNvGrpSpPr/>
          <p:nvPr/>
        </p:nvGrpSpPr>
        <p:grpSpPr>
          <a:xfrm>
            <a:off x="-18248" y="941112"/>
            <a:ext cx="4765291" cy="4712380"/>
            <a:chOff x="-482049" y="815983"/>
            <a:chExt cx="4765291" cy="471238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B49C59B-F95D-457D-BB6F-580A0BCE5014}"/>
                </a:ext>
              </a:extLst>
            </p:cNvPr>
            <p:cNvGrpSpPr/>
            <p:nvPr/>
          </p:nvGrpSpPr>
          <p:grpSpPr>
            <a:xfrm>
              <a:off x="84416" y="1329636"/>
              <a:ext cx="4198826" cy="4198727"/>
              <a:chOff x="45915" y="1405042"/>
              <a:chExt cx="4198826" cy="419872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1850063-A749-41C8-A242-F5EFC0C5C0FE}"/>
                  </a:ext>
                </a:extLst>
              </p:cNvPr>
              <p:cNvGrpSpPr/>
              <p:nvPr/>
            </p:nvGrpSpPr>
            <p:grpSpPr>
              <a:xfrm>
                <a:off x="385010" y="1744038"/>
                <a:ext cx="2357840" cy="2364082"/>
                <a:chOff x="683393" y="2271611"/>
                <a:chExt cx="2357840" cy="2364082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72EC890-E504-456F-A8B4-BE27C97522DE}"/>
                    </a:ext>
                  </a:extLst>
                </p:cNvPr>
                <p:cNvGrpSpPr/>
                <p:nvPr/>
              </p:nvGrpSpPr>
              <p:grpSpPr>
                <a:xfrm>
                  <a:off x="683393" y="2271611"/>
                  <a:ext cx="1155032" cy="1157389"/>
                  <a:chOff x="596766" y="1559293"/>
                  <a:chExt cx="1155032" cy="1157389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4AEE1D8B-9274-4ABD-B854-6161341FE494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559293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id="{AF144166-D7BA-4CE1-8758-0F19DC826D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45BDEE23-77DB-47F0-AD0A-EEEFF32A8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56BCE144-0D8A-48E6-A1C4-2EF513B655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BFA422DC-5496-448D-B31C-DBB9D82BA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4DC36EA2-E56C-49EB-B0AB-FCF9AD0CDBD0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848051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B7A458C2-7A79-4617-A132-7017A5C6A0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503D5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solidFill>
                          <a:srgbClr val="503D53"/>
                        </a:solidFill>
                      </a:endParaRPr>
                    </a:p>
                  </p:txBody>
                </p:sp>
                <p:sp>
                  <p:nvSpPr>
                    <p:cNvPr id="11" name="Rectangle 10">
                      <a:extLst>
                        <a:ext uri="{FF2B5EF4-FFF2-40B4-BE49-F238E27FC236}">
                          <a16:creationId xmlns:a16="http://schemas.microsoft.com/office/drawing/2014/main" id="{2878AB1C-FB1A-4A75-81D2-F3657311B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6D6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21E463BA-54C4-418D-BC48-FF387FF41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4896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F6FD7B66-6D63-4F70-9073-AC4AF329D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BB6C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A443E26-61DF-4CDE-93A4-204B859F2FA0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139166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2182E80A-B5F4-49FF-B481-B5B926843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B2325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78036029-7E15-4993-AE8E-C3B38029B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544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8DDE7808-9E8F-4844-B02C-6B6B7EE6AD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734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2BEE3C37-3769-4E4A-A97C-8943A8E8A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9249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22D97ABE-F1B9-4473-9114-E8ECE2125C7F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427924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982FA883-5183-4C75-80D9-C21EF663B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31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73971A46-E4C6-48CD-B9AB-5AF4685B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E07817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AC87388D-3F8E-46B3-B451-193B24A99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6A1C1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945C4F8E-38AC-4B91-85E7-F55B9C54A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53F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70F75B5-4814-4204-B851-01969BEB84B0}"/>
                    </a:ext>
                  </a:extLst>
                </p:cNvPr>
                <p:cNvGrpSpPr/>
                <p:nvPr/>
              </p:nvGrpSpPr>
              <p:grpSpPr>
                <a:xfrm>
                  <a:off x="1886201" y="2271611"/>
                  <a:ext cx="1155032" cy="1157389"/>
                  <a:chOff x="596766" y="1559293"/>
                  <a:chExt cx="1155032" cy="1157389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BB384F9-29EE-4A0D-8A85-48AA4CE0DC06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559293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9F82774C-DE02-41C9-8EAF-7F044FD7A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146751F1-F1A5-46CE-B313-1B2F8CF0C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3DAE7A9F-7C50-4474-A25F-E02896B9C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4E9A85E6-E83C-4C35-BE05-50B62C284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73B3E3F-9F74-40F1-944B-ADFFB295918C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848051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08CFF853-28A4-486F-A097-BA1698DC2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503D5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solidFill>
                          <a:srgbClr val="503D53"/>
                        </a:solidFill>
                      </a:endParaRPr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C5550075-2D20-4659-AADF-6D9B442F20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6D6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4823204A-2921-4AC4-AA05-27DC0B9E0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4896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961E029-CC3C-43D5-BD58-28965079C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BB6C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96E71190-5A3A-4428-B13F-073FA03CF87D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139166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26876680-1066-4AAF-BF88-AB9018C75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B2325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5BE2DA1F-FD96-46E6-BA89-150B6AD6B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544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4A6F50CF-713D-4799-80AD-15403F887A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734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8E006DEE-7FDD-40CE-8356-FAE0E92AF6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9249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0E3DA1F5-F77D-45AD-B721-9913C3C1C4C0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427924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1F537EED-15B3-4798-8BB4-FCD34D133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31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6ECC631B-8B1F-4170-B32C-00E47BE17C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E07817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3B830861-AB72-40E2-8B73-AF5A8063F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6A1C1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420EE4E9-510D-4E5A-8E69-496600E96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53F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F82DDF34-19F2-4A31-BCD6-83D871BDBB47}"/>
                    </a:ext>
                  </a:extLst>
                </p:cNvPr>
                <p:cNvGrpSpPr/>
                <p:nvPr/>
              </p:nvGrpSpPr>
              <p:grpSpPr>
                <a:xfrm>
                  <a:off x="683393" y="3478304"/>
                  <a:ext cx="1155032" cy="1157389"/>
                  <a:chOff x="596766" y="1559293"/>
                  <a:chExt cx="1155032" cy="1157389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6BC6480C-DB2B-4CD4-86C0-46541A2366D6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559293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86CB2681-AF26-4ADE-A59E-F763EE532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19C0F8EA-BD8D-4498-9998-B297B93AA9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050C5478-BF85-42B8-8357-7C036046B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A0869E3B-168B-4B7B-AB7C-53C9D2FCA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AF9484E9-8F99-4220-B486-4FD7932064D6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848051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61C030D4-4240-480B-975C-938212FEC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503D5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solidFill>
                          <a:srgbClr val="503D53"/>
                        </a:solidFill>
                      </a:endParaRPr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62707798-46CF-4FED-B3FD-74FED2D7F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6D6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9BB9AB42-5CAF-4359-AC54-58277D13A0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4896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E31BF800-33A7-4A9E-8203-5F14EA6E5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BB6C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CBC0E898-60D6-48DF-BC03-9EFA8666BA5C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139166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1292D68A-F6D1-43F2-A1DB-5B78D1ECF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B2325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40DB21C2-CF09-4EA8-BC9C-AA72AD26AF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544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C7D4E821-7717-46EF-B6C0-69D2AB9BD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734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E2D9DD7D-0127-459B-A4B7-8C35EC725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9249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87CFFC62-790F-42DB-B163-AEEA6C3CA38F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427924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BE9074D9-3A8F-480C-98F1-52DF57668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31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9A0B2707-DB58-44CD-A05B-2B712F1A2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E07817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47D46247-FE8C-4FD7-BDA3-2BD42B5CE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6A1C1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67ACCFB5-0EA6-4864-95A3-6B9FEFFAA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53F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F7188B3F-97A3-466E-852C-410C9288D8B7}"/>
                    </a:ext>
                  </a:extLst>
                </p:cNvPr>
                <p:cNvGrpSpPr/>
                <p:nvPr/>
              </p:nvGrpSpPr>
              <p:grpSpPr>
                <a:xfrm>
                  <a:off x="1886201" y="3478304"/>
                  <a:ext cx="1155032" cy="1157389"/>
                  <a:chOff x="596766" y="1559293"/>
                  <a:chExt cx="1155032" cy="1157389"/>
                </a:xfrm>
              </p:grpSpPr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01946087-771B-4C46-A00A-4AE8E0824E82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559293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2486D246-4702-4F91-A399-4612B1E09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A78A2F77-AD09-400C-8AA2-56FC2BCD6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1111B3A0-8BF3-4320-932B-7FFE20DAF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42EA6288-B317-4D9E-816A-5C01DD68EE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07B26FD9-D425-4BBC-9F98-887C57E13817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1848051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BA658A0C-9C7C-43F5-86F2-3374754AD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503D5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solidFill>
                          <a:srgbClr val="503D53"/>
                        </a:solidFill>
                      </a:endParaRPr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69B2CEF-A41D-4521-A21A-B8653AC31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6D6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F0A548DD-616E-45BD-81B9-D2EE886AD3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4896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A153F94A-C7FB-441A-A53D-F9D79F100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BB6C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AFF9B92D-62A3-4AC1-89C4-F2B45D45E9DB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139166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DD8B336A-FB50-419A-9484-569271739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B2325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5AF9258E-2121-4B87-8B61-232DD0507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F544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7EAC4B6-EEC4-4CD7-974C-C322C644C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734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13CE2E44-C576-4183-A5D5-9D5245ECF6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FE9249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38AFFB5F-BDDD-4647-A70E-41CF95D7F503}"/>
                      </a:ext>
                    </a:extLst>
                  </p:cNvPr>
                  <p:cNvGrpSpPr/>
                  <p:nvPr/>
                </p:nvGrpSpPr>
                <p:grpSpPr>
                  <a:xfrm>
                    <a:off x="596766" y="2427924"/>
                    <a:ext cx="1155032" cy="288758"/>
                    <a:chOff x="596766" y="1559293"/>
                    <a:chExt cx="1155032" cy="288758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0B75C26F-6D9B-4225-A5C0-2889C0BEE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766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9F31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A8ADD01F-B80F-4C22-A3B0-D27D0C70F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524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E07817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27B0D08F-1BEF-4A17-8BBF-EA0566EFF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282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6A1C18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6CEDAC4F-B3C2-4D2D-AA46-8A054367B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040" y="1559293"/>
                      <a:ext cx="288758" cy="288758"/>
                    </a:xfrm>
                    <a:prstGeom prst="rect">
                      <a:avLst/>
                    </a:prstGeom>
                    <a:solidFill>
                      <a:srgbClr val="D53F1A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8F092F8-05EC-444C-9C7C-0EFDEF2A673F}"/>
                  </a:ext>
                </a:extLst>
              </p:cNvPr>
              <p:cNvGrpSpPr/>
              <p:nvPr/>
            </p:nvGrpSpPr>
            <p:grpSpPr>
              <a:xfrm>
                <a:off x="2974206" y="2234926"/>
                <a:ext cx="614617" cy="173255"/>
                <a:chOff x="2974206" y="2234926"/>
                <a:chExt cx="614617" cy="173255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B1470CA-ECEC-4E60-AACD-4DD880DABE9E}"/>
                    </a:ext>
                  </a:extLst>
                </p:cNvPr>
                <p:cNvSpPr/>
                <p:nvPr/>
              </p:nvSpPr>
              <p:spPr>
                <a:xfrm>
                  <a:off x="2974206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26912390-9887-4545-967B-4AB53F461D23}"/>
                    </a:ext>
                  </a:extLst>
                </p:cNvPr>
                <p:cNvSpPr/>
                <p:nvPr/>
              </p:nvSpPr>
              <p:spPr>
                <a:xfrm>
                  <a:off x="3194887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F5DCB05-C933-4546-8892-87496C4985E6}"/>
                    </a:ext>
                  </a:extLst>
                </p:cNvPr>
                <p:cNvSpPr/>
                <p:nvPr/>
              </p:nvSpPr>
              <p:spPr>
                <a:xfrm>
                  <a:off x="3415568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317E060-C8A8-4720-9149-294165B351D3}"/>
                  </a:ext>
                </a:extLst>
              </p:cNvPr>
              <p:cNvGrpSpPr/>
              <p:nvPr/>
            </p:nvGrpSpPr>
            <p:grpSpPr>
              <a:xfrm rot="5400000">
                <a:off x="655217" y="4617559"/>
                <a:ext cx="614617" cy="173255"/>
                <a:chOff x="2974206" y="2234926"/>
                <a:chExt cx="614617" cy="173255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F5C3A03-DFAA-494C-AA15-9DF33D398B61}"/>
                    </a:ext>
                  </a:extLst>
                </p:cNvPr>
                <p:cNvSpPr/>
                <p:nvPr/>
              </p:nvSpPr>
              <p:spPr>
                <a:xfrm>
                  <a:off x="2974206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8DB9DDB-114B-4803-BC01-10608A904EA5}"/>
                    </a:ext>
                  </a:extLst>
                </p:cNvPr>
                <p:cNvSpPr/>
                <p:nvPr/>
              </p:nvSpPr>
              <p:spPr>
                <a:xfrm>
                  <a:off x="3194887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A42C5339-9CCA-4641-B408-DCE4E147E8AF}"/>
                    </a:ext>
                  </a:extLst>
                </p:cNvPr>
                <p:cNvSpPr/>
                <p:nvPr/>
              </p:nvSpPr>
              <p:spPr>
                <a:xfrm>
                  <a:off x="3415568" y="2234926"/>
                  <a:ext cx="173255" cy="17325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5" name="Arrow: Right 104">
                <a:extLst>
                  <a:ext uri="{FF2B5EF4-FFF2-40B4-BE49-F238E27FC236}">
                    <a16:creationId xmlns:a16="http://schemas.microsoft.com/office/drawing/2014/main" id="{DA1E6AA6-9AFF-4498-A6C5-F2DED806634B}"/>
                  </a:ext>
                </a:extLst>
              </p:cNvPr>
              <p:cNvSpPr/>
              <p:nvPr/>
            </p:nvSpPr>
            <p:spPr>
              <a:xfrm>
                <a:off x="385010" y="1405042"/>
                <a:ext cx="3859731" cy="23662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7" name="Arrow: Right 106">
                <a:extLst>
                  <a:ext uri="{FF2B5EF4-FFF2-40B4-BE49-F238E27FC236}">
                    <a16:creationId xmlns:a16="http://schemas.microsoft.com/office/drawing/2014/main" id="{7BB1DB94-E76C-4AC0-96A9-C1EF606B4180}"/>
                  </a:ext>
                </a:extLst>
              </p:cNvPr>
              <p:cNvSpPr/>
              <p:nvPr/>
            </p:nvSpPr>
            <p:spPr>
              <a:xfrm rot="5400000">
                <a:off x="-1765636" y="3555589"/>
                <a:ext cx="3859731" cy="23662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A95489F-FBA7-4AD9-910E-9767139EF7ED}"/>
                </a:ext>
              </a:extLst>
            </p:cNvPr>
            <p:cNvSpPr txBox="1"/>
            <p:nvPr/>
          </p:nvSpPr>
          <p:spPr>
            <a:xfrm>
              <a:off x="1643486" y="815983"/>
              <a:ext cx="1455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FFFF00"/>
                  </a:solidFill>
                </a:rPr>
                <a:t>Width</a:t>
              </a:r>
              <a:endParaRPr lang="fr-FR" sz="3600" b="1" dirty="0">
                <a:solidFill>
                  <a:srgbClr val="FFFF00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62DF07C-7CC0-4AF9-944C-0041EC6A2333}"/>
                </a:ext>
              </a:extLst>
            </p:cNvPr>
            <p:cNvSpPr txBox="1"/>
            <p:nvPr/>
          </p:nvSpPr>
          <p:spPr>
            <a:xfrm rot="16200000">
              <a:off x="-955736" y="3129676"/>
              <a:ext cx="15937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FFFF00"/>
                  </a:solidFill>
                </a:rPr>
                <a:t>Height</a:t>
              </a:r>
              <a:endParaRPr lang="fr-FR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049A5986-CAA1-4173-8A0C-C7BAFBBFF09A}"/>
              </a:ext>
            </a:extLst>
          </p:cNvPr>
          <p:cNvGrpSpPr/>
          <p:nvPr/>
        </p:nvGrpSpPr>
        <p:grpSpPr>
          <a:xfrm>
            <a:off x="5416700" y="1452137"/>
            <a:ext cx="6152036" cy="4638242"/>
            <a:chOff x="5340397" y="1044857"/>
            <a:chExt cx="6152036" cy="4638242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5CA5CA8-12C2-4FCE-BC76-72CFEB1D0BAD}"/>
                </a:ext>
              </a:extLst>
            </p:cNvPr>
            <p:cNvSpPr/>
            <p:nvPr/>
          </p:nvSpPr>
          <p:spPr>
            <a:xfrm>
              <a:off x="7605617" y="1044857"/>
              <a:ext cx="3886816" cy="2364082"/>
            </a:xfrm>
            <a:prstGeom prst="rect">
              <a:avLst/>
            </a:prstGeom>
            <a:solidFill>
              <a:srgbClr val="B232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1E0DAB4-A5E1-4732-A7B8-DA3CC2257EA1}"/>
                </a:ext>
              </a:extLst>
            </p:cNvPr>
            <p:cNvSpPr/>
            <p:nvPr/>
          </p:nvSpPr>
          <p:spPr>
            <a:xfrm>
              <a:off x="6794147" y="1903668"/>
              <a:ext cx="3886816" cy="2364082"/>
            </a:xfrm>
            <a:prstGeom prst="rect">
              <a:avLst/>
            </a:prstGeom>
            <a:solidFill>
              <a:srgbClr val="503D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FCC8FA3-D003-4BC1-8518-F4597347A9FC}"/>
                </a:ext>
              </a:extLst>
            </p:cNvPr>
            <p:cNvSpPr/>
            <p:nvPr/>
          </p:nvSpPr>
          <p:spPr>
            <a:xfrm>
              <a:off x="6649122" y="2061477"/>
              <a:ext cx="3886816" cy="2364082"/>
            </a:xfrm>
            <a:prstGeom prst="rect">
              <a:avLst/>
            </a:prstGeom>
            <a:solidFill>
              <a:srgbClr val="A28E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B55A482-F3D0-45B0-9D72-527F3EF4FE6B}"/>
                </a:ext>
              </a:extLst>
            </p:cNvPr>
            <p:cNvSpPr/>
            <p:nvPr/>
          </p:nvSpPr>
          <p:spPr>
            <a:xfrm>
              <a:off x="6508337" y="2213467"/>
              <a:ext cx="3886816" cy="236408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249BB6A-7365-48B4-8FF3-1B97C0FC7375}"/>
                </a:ext>
              </a:extLst>
            </p:cNvPr>
            <p:cNvSpPr/>
            <p:nvPr/>
          </p:nvSpPr>
          <p:spPr>
            <a:xfrm>
              <a:off x="6328901" y="2371276"/>
              <a:ext cx="3886816" cy="2364082"/>
            </a:xfrm>
            <a:prstGeom prst="rect">
              <a:avLst/>
            </a:prstGeom>
            <a:solidFill>
              <a:srgbClr val="9B2D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309AF16-1017-4935-AE56-16F98D6BC61F}"/>
                </a:ext>
              </a:extLst>
            </p:cNvPr>
            <p:cNvGrpSpPr/>
            <p:nvPr/>
          </p:nvGrpSpPr>
          <p:grpSpPr>
            <a:xfrm>
              <a:off x="5340397" y="1281535"/>
              <a:ext cx="4733908" cy="4401564"/>
              <a:chOff x="5166557" y="582919"/>
              <a:chExt cx="4733908" cy="4401564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30ED62E-80B4-4C68-8048-F1333334DC67}"/>
                  </a:ext>
                </a:extLst>
              </p:cNvPr>
              <p:cNvSpPr/>
              <p:nvPr/>
            </p:nvSpPr>
            <p:spPr>
              <a:xfrm>
                <a:off x="6013649" y="1793761"/>
                <a:ext cx="3886816" cy="23640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Arrow: Right 111">
                <a:extLst>
                  <a:ext uri="{FF2B5EF4-FFF2-40B4-BE49-F238E27FC236}">
                    <a16:creationId xmlns:a16="http://schemas.microsoft.com/office/drawing/2014/main" id="{6F321A58-17A8-43DC-A910-B140DED8C05D}"/>
                  </a:ext>
                </a:extLst>
              </p:cNvPr>
              <p:cNvSpPr/>
              <p:nvPr/>
            </p:nvSpPr>
            <p:spPr>
              <a:xfrm>
                <a:off x="6017206" y="4224509"/>
                <a:ext cx="3859731" cy="23662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FC4476F0-4D7B-46A8-8CB9-17204A331A9C}"/>
                  </a:ext>
                </a:extLst>
              </p:cNvPr>
              <p:cNvSpPr txBox="1"/>
              <p:nvPr/>
            </p:nvSpPr>
            <p:spPr>
              <a:xfrm>
                <a:off x="7435119" y="4338152"/>
                <a:ext cx="1043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b="1" dirty="0">
                    <a:solidFill>
                      <a:srgbClr val="FFFF00"/>
                    </a:solidFill>
                  </a:rPr>
                  <a:t>W/4</a:t>
                </a:r>
              </a:p>
            </p:txBody>
          </p:sp>
          <p:sp>
            <p:nvSpPr>
              <p:cNvPr id="114" name="Arrow: Right 113">
                <a:extLst>
                  <a:ext uri="{FF2B5EF4-FFF2-40B4-BE49-F238E27FC236}">
                    <a16:creationId xmlns:a16="http://schemas.microsoft.com/office/drawing/2014/main" id="{4C6ADBA7-622C-47B5-A4BB-EC0770979A45}"/>
                  </a:ext>
                </a:extLst>
              </p:cNvPr>
              <p:cNvSpPr/>
              <p:nvPr/>
            </p:nvSpPr>
            <p:spPr>
              <a:xfrm rot="5400000">
                <a:off x="4613388" y="2857487"/>
                <a:ext cx="2364082" cy="23662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FAF0204-8E79-4400-B5E2-B5DDEBE6F521}"/>
                  </a:ext>
                </a:extLst>
              </p:cNvPr>
              <p:cNvSpPr txBox="1"/>
              <p:nvPr/>
            </p:nvSpPr>
            <p:spPr>
              <a:xfrm rot="16200000">
                <a:off x="5014272" y="2575039"/>
                <a:ext cx="9509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b="1" dirty="0">
                    <a:solidFill>
                      <a:srgbClr val="FFFF00"/>
                    </a:solidFill>
                  </a:rPr>
                  <a:t>H/4</a:t>
                </a:r>
              </a:p>
            </p:txBody>
          </p:sp>
          <p:sp>
            <p:nvSpPr>
              <p:cNvPr id="183" name="Arrow: Right 182">
                <a:extLst>
                  <a:ext uri="{FF2B5EF4-FFF2-40B4-BE49-F238E27FC236}">
                    <a16:creationId xmlns:a16="http://schemas.microsoft.com/office/drawing/2014/main" id="{6E4AA256-DAE0-43A2-B055-18B4D1BC25E5}"/>
                  </a:ext>
                </a:extLst>
              </p:cNvPr>
              <p:cNvSpPr/>
              <p:nvPr/>
            </p:nvSpPr>
            <p:spPr>
              <a:xfrm rot="18965883">
                <a:off x="6033716" y="793278"/>
                <a:ext cx="1342463" cy="236629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1A56B3C-06BA-4E19-AFE5-C515FBA4C582}"/>
                  </a:ext>
                </a:extLst>
              </p:cNvPr>
              <p:cNvSpPr txBox="1"/>
              <p:nvPr/>
            </p:nvSpPr>
            <p:spPr>
              <a:xfrm rot="18900000">
                <a:off x="5877021" y="582919"/>
                <a:ext cx="1236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FFFF00"/>
                    </a:solidFill>
                  </a:rPr>
                  <a:t>16 Slices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9FB0A68-8BFB-425C-A23D-3B057935BFA5}"/>
                </a:ext>
              </a:extLst>
            </p:cNvPr>
            <p:cNvGrpSpPr/>
            <p:nvPr/>
          </p:nvGrpSpPr>
          <p:grpSpPr>
            <a:xfrm rot="18900000">
              <a:off x="7009552" y="1500078"/>
              <a:ext cx="614617" cy="173255"/>
              <a:chOff x="3628908" y="2437049"/>
              <a:chExt cx="614617" cy="173255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4C33675-9044-45F6-8476-217E6A693E67}"/>
                  </a:ext>
                </a:extLst>
              </p:cNvPr>
              <p:cNvSpPr/>
              <p:nvPr/>
            </p:nvSpPr>
            <p:spPr>
              <a:xfrm>
                <a:off x="3628908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5F0B368-B293-4282-9F29-4C74B7C258F2}"/>
                  </a:ext>
                </a:extLst>
              </p:cNvPr>
              <p:cNvSpPr/>
              <p:nvPr/>
            </p:nvSpPr>
            <p:spPr>
              <a:xfrm>
                <a:off x="3849589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D0E6C55-678D-4703-A264-8DFBC4FA34EA}"/>
                  </a:ext>
                </a:extLst>
              </p:cNvPr>
              <p:cNvSpPr/>
              <p:nvPr/>
            </p:nvSpPr>
            <p:spPr>
              <a:xfrm>
                <a:off x="4070270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E914B76-33CD-4B5C-A156-204AD5F3B4CB}"/>
                </a:ext>
              </a:extLst>
            </p:cNvPr>
            <p:cNvGrpSpPr/>
            <p:nvPr/>
          </p:nvGrpSpPr>
          <p:grpSpPr>
            <a:xfrm rot="18900000">
              <a:off x="10718826" y="3648282"/>
              <a:ext cx="614617" cy="173255"/>
              <a:chOff x="3628908" y="2437049"/>
              <a:chExt cx="614617" cy="173255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4A404D5-88EA-42EA-96DE-3B5BED675B57}"/>
                  </a:ext>
                </a:extLst>
              </p:cNvPr>
              <p:cNvSpPr/>
              <p:nvPr/>
            </p:nvSpPr>
            <p:spPr>
              <a:xfrm>
                <a:off x="3628908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8F76645-7075-4BF9-A7E9-44AF793EE8E4}"/>
                  </a:ext>
                </a:extLst>
              </p:cNvPr>
              <p:cNvSpPr/>
              <p:nvPr/>
            </p:nvSpPr>
            <p:spPr>
              <a:xfrm>
                <a:off x="3849589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1ABA7F-5DA1-4A98-ABAF-D8EBF4F04181}"/>
                  </a:ext>
                </a:extLst>
              </p:cNvPr>
              <p:cNvSpPr/>
              <p:nvPr/>
            </p:nvSpPr>
            <p:spPr>
              <a:xfrm>
                <a:off x="4070270" y="2437049"/>
                <a:ext cx="173255" cy="17325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D034B3A-41C2-41A1-A490-6B65E90631AB}"/>
              </a:ext>
            </a:extLst>
          </p:cNvPr>
          <p:cNvGrpSpPr/>
          <p:nvPr/>
        </p:nvGrpSpPr>
        <p:grpSpPr>
          <a:xfrm>
            <a:off x="1031691" y="1935672"/>
            <a:ext cx="5531750" cy="1265077"/>
            <a:chOff x="1031691" y="1926047"/>
            <a:chExt cx="5531750" cy="1265077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9927EAD-5FFE-43A2-B913-4B5079654B42}"/>
                </a:ext>
              </a:extLst>
            </p:cNvPr>
            <p:cNvSpPr/>
            <p:nvPr/>
          </p:nvSpPr>
          <p:spPr>
            <a:xfrm>
              <a:off x="6274683" y="2902366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C288EED3-2B41-44EF-B665-94F57CB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91" y="1926047"/>
              <a:ext cx="5386703" cy="111624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62898CA-3623-4DD1-A0D8-2FEB097B604A}"/>
              </a:ext>
            </a:extLst>
          </p:cNvPr>
          <p:cNvGrpSpPr/>
          <p:nvPr/>
        </p:nvGrpSpPr>
        <p:grpSpPr>
          <a:xfrm>
            <a:off x="2268036" y="1928694"/>
            <a:ext cx="4610676" cy="1281613"/>
            <a:chOff x="1952765" y="1909511"/>
            <a:chExt cx="4610676" cy="128161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8D5A5006-6BF2-4505-8C28-4C9C1FD792EF}"/>
                </a:ext>
              </a:extLst>
            </p:cNvPr>
            <p:cNvSpPr/>
            <p:nvPr/>
          </p:nvSpPr>
          <p:spPr>
            <a:xfrm>
              <a:off x="6274683" y="2902366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21937B3E-1233-48F1-9C7D-256D6E66F232}"/>
                </a:ext>
              </a:extLst>
            </p:cNvPr>
            <p:cNvCxnSpPr>
              <a:cxnSpLocks/>
            </p:cNvCxnSpPr>
            <p:nvPr/>
          </p:nvCxnSpPr>
          <p:spPr>
            <a:xfrm>
              <a:off x="1952765" y="1909511"/>
              <a:ext cx="4465629" cy="113277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6D0604A-AABB-47BC-B91A-CB4FC3A02E32}"/>
              </a:ext>
            </a:extLst>
          </p:cNvPr>
          <p:cNvGrpSpPr/>
          <p:nvPr/>
        </p:nvGrpSpPr>
        <p:grpSpPr>
          <a:xfrm>
            <a:off x="1061221" y="3144833"/>
            <a:ext cx="5498779" cy="374943"/>
            <a:chOff x="1064662" y="2816181"/>
            <a:chExt cx="5498779" cy="374943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80DCC9C4-CAF9-405A-8C9E-828296FD2031}"/>
                </a:ext>
              </a:extLst>
            </p:cNvPr>
            <p:cNvSpPr/>
            <p:nvPr/>
          </p:nvSpPr>
          <p:spPr>
            <a:xfrm>
              <a:off x="6274683" y="2902366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CDFB6A0C-2C65-4450-AC0A-726C97248600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62" y="2816181"/>
              <a:ext cx="5353732" cy="22610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3CD85D6-82C5-4D9F-AF2C-1DECEE5B6D9A}"/>
              </a:ext>
            </a:extLst>
          </p:cNvPr>
          <p:cNvGrpSpPr/>
          <p:nvPr/>
        </p:nvGrpSpPr>
        <p:grpSpPr>
          <a:xfrm>
            <a:off x="2234499" y="3128560"/>
            <a:ext cx="4652289" cy="401133"/>
            <a:chOff x="1911152" y="2789991"/>
            <a:chExt cx="4652289" cy="401133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E590BA4-138D-463D-AB5A-D3062B85674D}"/>
                </a:ext>
              </a:extLst>
            </p:cNvPr>
            <p:cNvSpPr/>
            <p:nvPr/>
          </p:nvSpPr>
          <p:spPr>
            <a:xfrm>
              <a:off x="6274683" y="2902366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71E636B-0B27-4020-AC2C-C06CF64E61D1}"/>
                </a:ext>
              </a:extLst>
            </p:cNvPr>
            <p:cNvCxnSpPr>
              <a:cxnSpLocks/>
            </p:cNvCxnSpPr>
            <p:nvPr/>
          </p:nvCxnSpPr>
          <p:spPr>
            <a:xfrm>
              <a:off x="1911152" y="2789991"/>
              <a:ext cx="4507242" cy="25229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A60CE6B-9511-429A-9E16-698B8500D741}"/>
              </a:ext>
            </a:extLst>
          </p:cNvPr>
          <p:cNvGrpSpPr/>
          <p:nvPr/>
        </p:nvGrpSpPr>
        <p:grpSpPr>
          <a:xfrm>
            <a:off x="6318481" y="2899656"/>
            <a:ext cx="3759171" cy="2303906"/>
            <a:chOff x="6318481" y="2899656"/>
            <a:chExt cx="3759171" cy="2303906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7357F09-7F3C-4C10-ABCD-194A37C5A881}"/>
                </a:ext>
              </a:extLst>
            </p:cNvPr>
            <p:cNvSpPr/>
            <p:nvPr/>
          </p:nvSpPr>
          <p:spPr>
            <a:xfrm>
              <a:off x="8243184" y="3456082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00B05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338D8BAB-8E91-4A7A-A780-7B0C33F62599}"/>
                </a:ext>
              </a:extLst>
            </p:cNvPr>
            <p:cNvGrpSpPr/>
            <p:nvPr/>
          </p:nvGrpSpPr>
          <p:grpSpPr>
            <a:xfrm>
              <a:off x="6318481" y="2899656"/>
              <a:ext cx="3759171" cy="2303906"/>
              <a:chOff x="6318481" y="2911187"/>
              <a:chExt cx="3759171" cy="2303906"/>
            </a:xfrm>
          </p:grpSpPr>
          <p:grpSp>
            <p:nvGrpSpPr>
              <p:cNvPr id="1052" name="Group 1051">
                <a:extLst>
                  <a:ext uri="{FF2B5EF4-FFF2-40B4-BE49-F238E27FC236}">
                    <a16:creationId xmlns:a16="http://schemas.microsoft.com/office/drawing/2014/main" id="{10090DFD-4A7D-47CE-930D-0D065600EB1E}"/>
                  </a:ext>
                </a:extLst>
              </p:cNvPr>
              <p:cNvGrpSpPr/>
              <p:nvPr/>
            </p:nvGrpSpPr>
            <p:grpSpPr>
              <a:xfrm>
                <a:off x="6318481" y="2911187"/>
                <a:ext cx="3759171" cy="2282075"/>
                <a:chOff x="6318481" y="2911187"/>
                <a:chExt cx="3759171" cy="2282075"/>
              </a:xfrm>
            </p:grpSpPr>
            <p:cxnSp>
              <p:nvCxnSpPr>
                <p:cNvPr id="1036" name="Straight Connector 1035">
                  <a:extLst>
                    <a:ext uri="{FF2B5EF4-FFF2-40B4-BE49-F238E27FC236}">
                      <a16:creationId xmlns:a16="http://schemas.microsoft.com/office/drawing/2014/main" id="{DD466EB0-2EA4-42A6-BAB8-C866E2286D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9918" y="2911187"/>
                  <a:ext cx="1157112" cy="2282075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ysDash"/>
                  <a:headEnd type="triangle" w="med" len="med"/>
                  <a:tailEnd type="triangle" w="med" len="me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01B10D0A-B0CD-449E-9771-FC487A8C6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18481" y="2911924"/>
                  <a:ext cx="3358137" cy="175337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ysDash"/>
                  <a:headEnd type="triangle" w="med" len="med"/>
                  <a:tailEnd type="triangle" w="med" len="me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EA58440A-2E29-43C4-BB33-9E5AC970C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10425" y="3118585"/>
                  <a:ext cx="3667227" cy="885524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ysDash"/>
                  <a:headEnd type="triangle" w="med" len="med"/>
                  <a:tailEnd type="triangle" w="med" len="me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DB153A4E-C989-4FE5-B14C-8F25B843F6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17622" y="2951150"/>
                <a:ext cx="1070482" cy="2263943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ash"/>
                <a:headEnd type="triangle" w="med" len="med"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119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8203A7E-DA96-4D7C-B301-9B75BA1F1512}"/>
              </a:ext>
            </a:extLst>
          </p:cNvPr>
          <p:cNvSpPr/>
          <p:nvPr/>
        </p:nvSpPr>
        <p:spPr>
          <a:xfrm>
            <a:off x="3972291" y="255529"/>
            <a:ext cx="7871750" cy="4787843"/>
          </a:xfrm>
          <a:prstGeom prst="rect">
            <a:avLst/>
          </a:prstGeom>
          <a:solidFill>
            <a:srgbClr val="B232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39A6AE-3729-4E03-A0B7-8A31ADB1255C}"/>
              </a:ext>
            </a:extLst>
          </p:cNvPr>
          <p:cNvSpPr/>
          <p:nvPr/>
        </p:nvSpPr>
        <p:spPr>
          <a:xfrm>
            <a:off x="3160821" y="1114340"/>
            <a:ext cx="7871750" cy="4787843"/>
          </a:xfrm>
          <a:prstGeom prst="rect">
            <a:avLst/>
          </a:prstGeom>
          <a:solidFill>
            <a:srgbClr val="503D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5D44D5-37F4-416A-B3A7-140F60275496}"/>
              </a:ext>
            </a:extLst>
          </p:cNvPr>
          <p:cNvSpPr/>
          <p:nvPr/>
        </p:nvSpPr>
        <p:spPr>
          <a:xfrm>
            <a:off x="3015796" y="1272149"/>
            <a:ext cx="7871750" cy="4787843"/>
          </a:xfrm>
          <a:prstGeom prst="rect">
            <a:avLst/>
          </a:prstGeom>
          <a:solidFill>
            <a:srgbClr val="A28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22C4F4-1452-48D9-AE05-3E4591876E54}"/>
              </a:ext>
            </a:extLst>
          </p:cNvPr>
          <p:cNvSpPr/>
          <p:nvPr/>
        </p:nvSpPr>
        <p:spPr>
          <a:xfrm>
            <a:off x="2875011" y="1424139"/>
            <a:ext cx="7871750" cy="478784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B89D49-C31C-4975-98FB-F9414BFB17DF}"/>
              </a:ext>
            </a:extLst>
          </p:cNvPr>
          <p:cNvSpPr/>
          <p:nvPr/>
        </p:nvSpPr>
        <p:spPr>
          <a:xfrm>
            <a:off x="2695575" y="1581948"/>
            <a:ext cx="7871750" cy="4787843"/>
          </a:xfrm>
          <a:prstGeom prst="rect">
            <a:avLst/>
          </a:prstGeom>
          <a:solidFill>
            <a:srgbClr val="9B2D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7F916-CC60-453A-8494-DC51EDB71799}"/>
              </a:ext>
            </a:extLst>
          </p:cNvPr>
          <p:cNvSpPr/>
          <p:nvPr/>
        </p:nvSpPr>
        <p:spPr>
          <a:xfrm>
            <a:off x="2547467" y="1805925"/>
            <a:ext cx="7886055" cy="479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6028CC7-3806-47B6-B9AB-7EAF14958EB7}"/>
              </a:ext>
            </a:extLst>
          </p:cNvPr>
          <p:cNvGrpSpPr/>
          <p:nvPr/>
        </p:nvGrpSpPr>
        <p:grpSpPr>
          <a:xfrm>
            <a:off x="2547468" y="873865"/>
            <a:ext cx="7886054" cy="823795"/>
            <a:chOff x="2547468" y="873865"/>
            <a:chExt cx="7886054" cy="823795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1A4FAA53-B196-448E-83E0-5C4C60956C46}"/>
                </a:ext>
              </a:extLst>
            </p:cNvPr>
            <p:cNvSpPr/>
            <p:nvPr/>
          </p:nvSpPr>
          <p:spPr>
            <a:xfrm>
              <a:off x="2547468" y="1461031"/>
              <a:ext cx="7886054" cy="236629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B1259A-38C2-4990-9A51-E99437E1C05F}"/>
                </a:ext>
              </a:extLst>
            </p:cNvPr>
            <p:cNvSpPr txBox="1"/>
            <p:nvPr/>
          </p:nvSpPr>
          <p:spPr>
            <a:xfrm>
              <a:off x="5968556" y="873865"/>
              <a:ext cx="1043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FFFF00"/>
                  </a:solidFill>
                </a:rPr>
                <a:t>W/4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A2F29D46-AA6E-4DF9-BDE8-959DF932D50A}"/>
              </a:ext>
            </a:extLst>
          </p:cNvPr>
          <p:cNvSpPr/>
          <p:nvPr/>
        </p:nvSpPr>
        <p:spPr>
          <a:xfrm rot="5400000">
            <a:off x="-69024" y="4085883"/>
            <a:ext cx="4796544" cy="2366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69B26-AA28-42E8-A7EC-A8A18339DC1B}"/>
              </a:ext>
            </a:extLst>
          </p:cNvPr>
          <p:cNvSpPr txBox="1"/>
          <p:nvPr/>
        </p:nvSpPr>
        <p:spPr>
          <a:xfrm rot="16200000">
            <a:off x="1530632" y="3881030"/>
            <a:ext cx="95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FF00"/>
                </a:solidFill>
              </a:rPr>
              <a:t>H/4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Screen-</a:t>
            </a:r>
            <a:r>
              <a:rPr lang="fr-FR" dirty="0" err="1"/>
              <a:t>Marching</a:t>
            </a:r>
            <a:endParaRPr lang="fr-FR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68E75-9E50-4FF4-902E-5BC23F6AFF05}"/>
              </a:ext>
            </a:extLst>
          </p:cNvPr>
          <p:cNvSpPr/>
          <p:nvPr/>
        </p:nvSpPr>
        <p:spPr>
          <a:xfrm>
            <a:off x="5730616" y="4662744"/>
            <a:ext cx="288758" cy="288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B050"/>
            </a:solidFill>
            <a:prstDash val="solid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B2F638-13EB-4C5E-BCD6-0DD34D22EDF6}"/>
              </a:ext>
            </a:extLst>
          </p:cNvPr>
          <p:cNvCxnSpPr>
            <a:cxnSpLocks/>
          </p:cNvCxnSpPr>
          <p:nvPr/>
        </p:nvCxnSpPr>
        <p:spPr>
          <a:xfrm flipH="1">
            <a:off x="3326257" y="1926384"/>
            <a:ext cx="6781800" cy="4600575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12F3E9-9D8C-45FD-8904-BDE59FDC583F}"/>
              </a:ext>
            </a:extLst>
          </p:cNvPr>
          <p:cNvCxnSpPr>
            <a:cxnSpLocks/>
          </p:cNvCxnSpPr>
          <p:nvPr/>
        </p:nvCxnSpPr>
        <p:spPr>
          <a:xfrm>
            <a:off x="4009442" y="1886915"/>
            <a:ext cx="3002990" cy="4640044"/>
          </a:xfrm>
          <a:prstGeom prst="line">
            <a:avLst/>
          </a:prstGeom>
          <a:ln w="3810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74B168-43C2-4475-82C9-A400C2FAEE10}"/>
              </a:ext>
            </a:extLst>
          </p:cNvPr>
          <p:cNvGrpSpPr/>
          <p:nvPr/>
        </p:nvGrpSpPr>
        <p:grpSpPr>
          <a:xfrm>
            <a:off x="3406602" y="546629"/>
            <a:ext cx="485345" cy="485345"/>
            <a:chOff x="7150491" y="1751313"/>
            <a:chExt cx="485345" cy="4853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86F215-6EB2-4876-9DC7-DB2303D63DD5}"/>
                </a:ext>
              </a:extLst>
            </p:cNvPr>
            <p:cNvSpPr/>
            <p:nvPr/>
          </p:nvSpPr>
          <p:spPr>
            <a:xfrm rot="18900000">
              <a:off x="7150491" y="2063403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8B0FCE9-E798-4F5E-A1AB-9FE35D5BC6D3}"/>
                </a:ext>
              </a:extLst>
            </p:cNvPr>
            <p:cNvSpPr/>
            <p:nvPr/>
          </p:nvSpPr>
          <p:spPr>
            <a:xfrm rot="18900000">
              <a:off x="7306536" y="1907358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32F8A85-F2C7-42CD-9E3D-853F3FDB9C72}"/>
                </a:ext>
              </a:extLst>
            </p:cNvPr>
            <p:cNvSpPr/>
            <p:nvPr/>
          </p:nvSpPr>
          <p:spPr>
            <a:xfrm rot="18900000">
              <a:off x="7462581" y="1751313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D3157E-0669-4EB0-87BF-DCC33C8F2251}"/>
              </a:ext>
            </a:extLst>
          </p:cNvPr>
          <p:cNvGrpSpPr/>
          <p:nvPr/>
        </p:nvGrpSpPr>
        <p:grpSpPr>
          <a:xfrm>
            <a:off x="11116707" y="5136990"/>
            <a:ext cx="485345" cy="485345"/>
            <a:chOff x="7150491" y="1751313"/>
            <a:chExt cx="485345" cy="48534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739BE0-0703-4785-9834-B34ED8D4A0F3}"/>
                </a:ext>
              </a:extLst>
            </p:cNvPr>
            <p:cNvSpPr/>
            <p:nvPr/>
          </p:nvSpPr>
          <p:spPr>
            <a:xfrm rot="18900000">
              <a:off x="7150491" y="2063403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9954386-DC8C-4F2E-A319-89E96E968450}"/>
                </a:ext>
              </a:extLst>
            </p:cNvPr>
            <p:cNvSpPr/>
            <p:nvPr/>
          </p:nvSpPr>
          <p:spPr>
            <a:xfrm rot="18900000">
              <a:off x="7306536" y="1907358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46550C9-70A5-4013-932C-7CE981B3F645}"/>
                </a:ext>
              </a:extLst>
            </p:cNvPr>
            <p:cNvSpPr/>
            <p:nvPr/>
          </p:nvSpPr>
          <p:spPr>
            <a:xfrm rot="18900000">
              <a:off x="7462581" y="1751313"/>
              <a:ext cx="173255" cy="17325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346AC79-F172-41B2-AC31-7289FBED47AD}"/>
              </a:ext>
            </a:extLst>
          </p:cNvPr>
          <p:cNvSpPr/>
          <p:nvPr/>
        </p:nvSpPr>
        <p:spPr>
          <a:xfrm rot="18965883">
            <a:off x="10758716" y="5716231"/>
            <a:ext cx="1342463" cy="2366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41E6D3-01D2-49D9-B8CD-AD82FB0972C5}"/>
              </a:ext>
            </a:extLst>
          </p:cNvPr>
          <p:cNvSpPr txBox="1"/>
          <p:nvPr/>
        </p:nvSpPr>
        <p:spPr>
          <a:xfrm rot="18900000">
            <a:off x="10916481" y="5884868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16 Slices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023A635-8BC1-48BD-A6DB-5BE48EE6B5AD}"/>
              </a:ext>
            </a:extLst>
          </p:cNvPr>
          <p:cNvSpPr/>
          <p:nvPr/>
        </p:nvSpPr>
        <p:spPr>
          <a:xfrm>
            <a:off x="5389913" y="4137794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945CC5-414F-4E17-A673-5829017ABFA7}"/>
              </a:ext>
            </a:extLst>
          </p:cNvPr>
          <p:cNvSpPr/>
          <p:nvPr/>
        </p:nvSpPr>
        <p:spPr>
          <a:xfrm>
            <a:off x="5027963" y="3576269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A8EB92-6F42-471B-BDBD-52E3E9AA3823}"/>
              </a:ext>
            </a:extLst>
          </p:cNvPr>
          <p:cNvSpPr/>
          <p:nvPr/>
        </p:nvSpPr>
        <p:spPr>
          <a:xfrm>
            <a:off x="4666013" y="3004769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AA2B41-CC08-4F83-A892-8557A085EDF8}"/>
              </a:ext>
            </a:extLst>
          </p:cNvPr>
          <p:cNvSpPr/>
          <p:nvPr/>
        </p:nvSpPr>
        <p:spPr>
          <a:xfrm>
            <a:off x="4332638" y="2481424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22E755D-DF9C-4FEC-8885-278EFCE8761A}"/>
              </a:ext>
            </a:extLst>
          </p:cNvPr>
          <p:cNvSpPr/>
          <p:nvPr/>
        </p:nvSpPr>
        <p:spPr>
          <a:xfrm>
            <a:off x="4009442" y="1975053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0B87D3C-455B-48E3-BB2A-2AC441D9A360}"/>
              </a:ext>
            </a:extLst>
          </p:cNvPr>
          <p:cNvSpPr/>
          <p:nvPr/>
        </p:nvSpPr>
        <p:spPr>
          <a:xfrm>
            <a:off x="6132863" y="5242694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48CBE4-ABEA-4C88-B878-158EDBF23341}"/>
              </a:ext>
            </a:extLst>
          </p:cNvPr>
          <p:cNvSpPr/>
          <p:nvPr/>
        </p:nvSpPr>
        <p:spPr>
          <a:xfrm>
            <a:off x="6439094" y="5726478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A054FDB-FF87-4C0E-A0BE-14CAAA0CA122}"/>
              </a:ext>
            </a:extLst>
          </p:cNvPr>
          <p:cNvSpPr/>
          <p:nvPr/>
        </p:nvSpPr>
        <p:spPr>
          <a:xfrm>
            <a:off x="6734578" y="6168257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31A0F4-C63A-4C10-9D8E-D3D97A47C485}"/>
              </a:ext>
            </a:extLst>
          </p:cNvPr>
          <p:cNvGrpSpPr/>
          <p:nvPr/>
        </p:nvGrpSpPr>
        <p:grpSpPr>
          <a:xfrm>
            <a:off x="5253294" y="4335495"/>
            <a:ext cx="1219864" cy="907199"/>
            <a:chOff x="5253294" y="4335495"/>
            <a:chExt cx="1219864" cy="90719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656C5D7-C6DA-4EBA-80C4-6DB9FD21173E}"/>
                </a:ext>
              </a:extLst>
            </p:cNvPr>
            <p:cNvSpPr/>
            <p:nvPr/>
          </p:nvSpPr>
          <p:spPr>
            <a:xfrm>
              <a:off x="6243321" y="4335495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D61792-D0DB-4C20-9874-5D4B757BC0D2}"/>
                </a:ext>
              </a:extLst>
            </p:cNvPr>
            <p:cNvSpPr/>
            <p:nvPr/>
          </p:nvSpPr>
          <p:spPr>
            <a:xfrm>
              <a:off x="5253294" y="5012857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5B6C35-C3E3-408C-8D6A-58935E6FC0C8}"/>
              </a:ext>
            </a:extLst>
          </p:cNvPr>
          <p:cNvGrpSpPr/>
          <p:nvPr/>
        </p:nvGrpSpPr>
        <p:grpSpPr>
          <a:xfrm>
            <a:off x="4749228" y="3943055"/>
            <a:ext cx="2287330" cy="1632501"/>
            <a:chOff x="5253294" y="3610193"/>
            <a:chExt cx="2287330" cy="163250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A5C2251-DFEA-4F1C-A5F9-91DC6E8497DC}"/>
                </a:ext>
              </a:extLst>
            </p:cNvPr>
            <p:cNvSpPr/>
            <p:nvPr/>
          </p:nvSpPr>
          <p:spPr>
            <a:xfrm>
              <a:off x="7310787" y="3610193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8A5BDB-2CA8-4757-9813-BF15C67F0F38}"/>
                </a:ext>
              </a:extLst>
            </p:cNvPr>
            <p:cNvSpPr/>
            <p:nvPr/>
          </p:nvSpPr>
          <p:spPr>
            <a:xfrm>
              <a:off x="5253294" y="5012857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D78EDB-6571-4101-B077-3FF952B90191}"/>
              </a:ext>
            </a:extLst>
          </p:cNvPr>
          <p:cNvGrpSpPr/>
          <p:nvPr/>
        </p:nvGrpSpPr>
        <p:grpSpPr>
          <a:xfrm>
            <a:off x="4224547" y="3588223"/>
            <a:ext cx="3354049" cy="2368092"/>
            <a:chOff x="5253294" y="2874602"/>
            <a:chExt cx="3354049" cy="236809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5728FD8-EC7D-4902-BFBD-5E5823437FC8}"/>
                </a:ext>
              </a:extLst>
            </p:cNvPr>
            <p:cNvSpPr/>
            <p:nvPr/>
          </p:nvSpPr>
          <p:spPr>
            <a:xfrm>
              <a:off x="8377506" y="2874602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EE56842-5ABF-4918-AE3B-5B1EB95BB483}"/>
                </a:ext>
              </a:extLst>
            </p:cNvPr>
            <p:cNvSpPr/>
            <p:nvPr/>
          </p:nvSpPr>
          <p:spPr>
            <a:xfrm>
              <a:off x="5253294" y="5012857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5C00730-11FE-4ADE-AC8E-68D07666A9F5}"/>
              </a:ext>
            </a:extLst>
          </p:cNvPr>
          <p:cNvGrpSpPr/>
          <p:nvPr/>
        </p:nvGrpSpPr>
        <p:grpSpPr>
          <a:xfrm>
            <a:off x="3750698" y="3209975"/>
            <a:ext cx="4387305" cy="3071576"/>
            <a:chOff x="5253294" y="2171118"/>
            <a:chExt cx="4387305" cy="307157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0187CB9-AAAF-4F61-B542-3A35DF79B746}"/>
                </a:ext>
              </a:extLst>
            </p:cNvPr>
            <p:cNvSpPr/>
            <p:nvPr/>
          </p:nvSpPr>
          <p:spPr>
            <a:xfrm>
              <a:off x="9410762" y="2171118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24AD61C-506B-4B40-855B-547D606C159B}"/>
                </a:ext>
              </a:extLst>
            </p:cNvPr>
            <p:cNvSpPr/>
            <p:nvPr/>
          </p:nvSpPr>
          <p:spPr>
            <a:xfrm>
              <a:off x="5253294" y="5012857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5A65590-E504-4CB1-92EB-8C7F6507E573}"/>
              </a:ext>
            </a:extLst>
          </p:cNvPr>
          <p:cNvGrpSpPr/>
          <p:nvPr/>
        </p:nvGrpSpPr>
        <p:grpSpPr>
          <a:xfrm>
            <a:off x="3311178" y="2822548"/>
            <a:ext cx="5411798" cy="3743880"/>
            <a:chOff x="5253294" y="1498814"/>
            <a:chExt cx="5411798" cy="374388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B5C4AE-A9EA-476E-903D-74551D6C402F}"/>
                </a:ext>
              </a:extLst>
            </p:cNvPr>
            <p:cNvSpPr/>
            <p:nvPr/>
          </p:nvSpPr>
          <p:spPr>
            <a:xfrm>
              <a:off x="10435255" y="1498814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E487FAE-9792-43FA-A6C7-09BAC69FF36B}"/>
                </a:ext>
              </a:extLst>
            </p:cNvPr>
            <p:cNvSpPr/>
            <p:nvPr/>
          </p:nvSpPr>
          <p:spPr>
            <a:xfrm>
              <a:off x="5253294" y="5012857"/>
              <a:ext cx="229837" cy="229837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42F27894-0E51-450A-8F46-DC5FD99C57CB}"/>
              </a:ext>
            </a:extLst>
          </p:cNvPr>
          <p:cNvSpPr/>
          <p:nvPr/>
        </p:nvSpPr>
        <p:spPr>
          <a:xfrm>
            <a:off x="9061285" y="2443302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712C68-ACAB-4BC4-9679-8EB03C62FEFE}"/>
              </a:ext>
            </a:extLst>
          </p:cNvPr>
          <p:cNvSpPr/>
          <p:nvPr/>
        </p:nvSpPr>
        <p:spPr>
          <a:xfrm>
            <a:off x="9601200" y="2064288"/>
            <a:ext cx="229837" cy="229837"/>
          </a:xfrm>
          <a:prstGeom prst="ellipse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938003D-F87D-41DA-8102-410CD9A402D6}"/>
              </a:ext>
            </a:extLst>
          </p:cNvPr>
          <p:cNvGrpSpPr/>
          <p:nvPr/>
        </p:nvGrpSpPr>
        <p:grpSpPr>
          <a:xfrm>
            <a:off x="3640919" y="1886915"/>
            <a:ext cx="6667644" cy="4640044"/>
            <a:chOff x="3640919" y="1886915"/>
            <a:chExt cx="6667644" cy="464004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77F3ACF-ED2E-479B-9615-A4D421C11AE8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00B05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59C33D2-1094-43DE-8AF6-C88A75155C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919" y="2036700"/>
              <a:ext cx="6667644" cy="4490259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B4CF5AF-476C-4318-8231-0DD1B855216A}"/>
                </a:ext>
              </a:extLst>
            </p:cNvPr>
            <p:cNvCxnSpPr>
              <a:cxnSpLocks/>
            </p:cNvCxnSpPr>
            <p:nvPr/>
          </p:nvCxnSpPr>
          <p:spPr>
            <a:xfrm>
              <a:off x="4324104" y="1886915"/>
              <a:ext cx="3002990" cy="4640044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7CBD1B-67E6-420F-A078-F6F397E91061}"/>
              </a:ext>
            </a:extLst>
          </p:cNvPr>
          <p:cNvGrpSpPr/>
          <p:nvPr/>
        </p:nvGrpSpPr>
        <p:grpSpPr>
          <a:xfrm>
            <a:off x="3965402" y="1886915"/>
            <a:ext cx="6343161" cy="4640044"/>
            <a:chOff x="3640919" y="1886915"/>
            <a:chExt cx="6343161" cy="464004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200FE3F-6F6D-495E-BE90-59AC63AED533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00B05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4444E6-90F0-4DFF-87C3-7945B89903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919" y="2294125"/>
              <a:ext cx="6343161" cy="4232834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920EA33-BD5D-4045-AF19-1F5F4726CE87}"/>
                </a:ext>
              </a:extLst>
            </p:cNvPr>
            <p:cNvCxnSpPr>
              <a:cxnSpLocks/>
            </p:cNvCxnSpPr>
            <p:nvPr/>
          </p:nvCxnSpPr>
          <p:spPr>
            <a:xfrm>
              <a:off x="4324104" y="1886915"/>
              <a:ext cx="3002990" cy="4640044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1AB48E-FEF3-42E8-8572-52B5C6BBB0C4}"/>
              </a:ext>
            </a:extLst>
          </p:cNvPr>
          <p:cNvGrpSpPr/>
          <p:nvPr/>
        </p:nvGrpSpPr>
        <p:grpSpPr>
          <a:xfrm>
            <a:off x="4289726" y="1878769"/>
            <a:ext cx="5959116" cy="4640044"/>
            <a:chOff x="3640920" y="1886915"/>
            <a:chExt cx="5959116" cy="4640044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84EEE12-5BB4-4EDD-AEF9-FB2463FAF717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00B05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881C42A-4491-4A58-BF30-DE972DC34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920" y="2566366"/>
              <a:ext cx="5959116" cy="3960593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71C57E6-BDE1-4831-9558-661422AAFFDB}"/>
                </a:ext>
              </a:extLst>
            </p:cNvPr>
            <p:cNvCxnSpPr>
              <a:cxnSpLocks/>
            </p:cNvCxnSpPr>
            <p:nvPr/>
          </p:nvCxnSpPr>
          <p:spPr>
            <a:xfrm>
              <a:off x="4324104" y="1886915"/>
              <a:ext cx="3002990" cy="4640044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BC0E441-7C37-4B97-BB6E-18713F6D66E5}"/>
              </a:ext>
            </a:extLst>
          </p:cNvPr>
          <p:cNvGrpSpPr/>
          <p:nvPr/>
        </p:nvGrpSpPr>
        <p:grpSpPr>
          <a:xfrm>
            <a:off x="3064091" y="1626595"/>
            <a:ext cx="6832578" cy="4519363"/>
            <a:chOff x="2411991" y="1632637"/>
            <a:chExt cx="6832578" cy="451936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2C7D134-0785-456A-80AD-9B9BE0844406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92D05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511E232-EFAF-450A-8D50-190541B22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9081" y="1632637"/>
              <a:ext cx="4345488" cy="4519363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6F4B030-7438-4E6A-BADD-73C94A431EE7}"/>
                </a:ext>
              </a:extLst>
            </p:cNvPr>
            <p:cNvCxnSpPr>
              <a:cxnSpLocks/>
            </p:cNvCxnSpPr>
            <p:nvPr/>
          </p:nvCxnSpPr>
          <p:spPr>
            <a:xfrm>
              <a:off x="2411991" y="1641156"/>
              <a:ext cx="5357559" cy="4479010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BB8D89D-F406-499D-B70C-220E19E92038}"/>
              </a:ext>
            </a:extLst>
          </p:cNvPr>
          <p:cNvGrpSpPr/>
          <p:nvPr/>
        </p:nvGrpSpPr>
        <p:grpSpPr>
          <a:xfrm>
            <a:off x="3025834" y="1515065"/>
            <a:ext cx="6291155" cy="4568028"/>
            <a:chOff x="2380308" y="1515079"/>
            <a:chExt cx="6291155" cy="456802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9FCD311-FDC6-4B57-92BD-36358A03AD45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00B0F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48519B9-61B1-4EED-A602-3051CD8F4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2555" y="1515079"/>
              <a:ext cx="2401205" cy="4469070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54D7C14-012B-4686-80B7-56D5DF3BDAA0}"/>
                </a:ext>
              </a:extLst>
            </p:cNvPr>
            <p:cNvCxnSpPr>
              <a:cxnSpLocks/>
            </p:cNvCxnSpPr>
            <p:nvPr/>
          </p:nvCxnSpPr>
          <p:spPr>
            <a:xfrm>
              <a:off x="2380308" y="2754143"/>
              <a:ext cx="6291155" cy="3328964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A6CA7B8-0325-430B-BC6A-D1E9037B38AE}"/>
              </a:ext>
            </a:extLst>
          </p:cNvPr>
          <p:cNvGrpSpPr/>
          <p:nvPr/>
        </p:nvGrpSpPr>
        <p:grpSpPr>
          <a:xfrm>
            <a:off x="3295616" y="1355341"/>
            <a:ext cx="7486413" cy="4628794"/>
            <a:chOff x="2650090" y="1363738"/>
            <a:chExt cx="7486413" cy="4628794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98D4A39-DF4F-4254-BF51-44E2BAF6B700}"/>
                </a:ext>
              </a:extLst>
            </p:cNvPr>
            <p:cNvSpPr/>
            <p:nvPr/>
          </p:nvSpPr>
          <p:spPr>
            <a:xfrm>
              <a:off x="6067767" y="4658380"/>
              <a:ext cx="288758" cy="288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6C58D09-EB8E-4C61-8929-4EF0712E6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2914" y="1363738"/>
              <a:ext cx="1166378" cy="4628794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8212952-DD04-4586-9127-4068D2D87531}"/>
                </a:ext>
              </a:extLst>
            </p:cNvPr>
            <p:cNvCxnSpPr>
              <a:cxnSpLocks/>
            </p:cNvCxnSpPr>
            <p:nvPr/>
          </p:nvCxnSpPr>
          <p:spPr>
            <a:xfrm>
              <a:off x="2650090" y="3922765"/>
              <a:ext cx="7486413" cy="185947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0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6" grpId="0" animBg="1"/>
      <p:bldP spid="1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DD6B3C5B-C56A-4ECD-BFDA-B60180F0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739" y="3785696"/>
            <a:ext cx="4264927" cy="29211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C2925E1-603A-4C24-BD23-6FAB5FB85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739" y="3786734"/>
            <a:ext cx="4264927" cy="29211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611B49F-381B-4A27-B3E2-2AAAE203F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486" y="3785695"/>
            <a:ext cx="4264928" cy="29211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08CC8A26-79F1-4061-B1A7-39C574C54C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241630"/>
              </p:ext>
            </p:extLst>
          </p:nvPr>
        </p:nvGraphicFramePr>
        <p:xfrm>
          <a:off x="3877729" y="3784656"/>
          <a:ext cx="4268368" cy="292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Image" r:id="rId7" imgW="14831640" imgH="10158480" progId="Photoshop.Image.13">
                  <p:embed/>
                </p:oleObj>
              </mc:Choice>
              <mc:Fallback>
                <p:oleObj name="Image" r:id="rId7" imgW="14831640" imgH="10158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77729" y="3784656"/>
                        <a:ext cx="4268368" cy="2921183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" name="Picture 80">
            <a:extLst>
              <a:ext uri="{FF2B5EF4-FFF2-40B4-BE49-F238E27FC236}">
                <a16:creationId xmlns:a16="http://schemas.microsoft.com/office/drawing/2014/main" id="{1E3FAACF-6FDE-457B-86B2-1A3925810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234" y="3785696"/>
            <a:ext cx="4264926" cy="29211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2515E3-66F3-4EFD-A744-E8A78D745DD8}"/>
              </a:ext>
            </a:extLst>
          </p:cNvPr>
          <p:cNvGrpSpPr/>
          <p:nvPr/>
        </p:nvGrpSpPr>
        <p:grpSpPr>
          <a:xfrm>
            <a:off x="896921" y="959159"/>
            <a:ext cx="3171523" cy="2563533"/>
            <a:chOff x="415491" y="958113"/>
            <a:chExt cx="3904113" cy="3155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C1169D-FB9A-499C-9515-BC20BDDBA603}"/>
                </a:ext>
              </a:extLst>
            </p:cNvPr>
            <p:cNvGrpSpPr/>
            <p:nvPr/>
          </p:nvGrpSpPr>
          <p:grpSpPr>
            <a:xfrm>
              <a:off x="415491" y="958113"/>
              <a:ext cx="3904113" cy="3155684"/>
              <a:chOff x="415491" y="958113"/>
              <a:chExt cx="3904113" cy="315568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E314B07-0E6E-49AD-AAED-6A277C7F2121}"/>
                  </a:ext>
                </a:extLst>
              </p:cNvPr>
              <p:cNvGrpSpPr/>
              <p:nvPr/>
            </p:nvGrpSpPr>
            <p:grpSpPr>
              <a:xfrm>
                <a:off x="415491" y="958113"/>
                <a:ext cx="3904113" cy="2470887"/>
                <a:chOff x="851837" y="1050357"/>
                <a:chExt cx="3904113" cy="2470887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DB6473E-C2A4-42CA-8764-6342EA44C8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21331" y="1050357"/>
                  <a:ext cx="3334619" cy="187572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14BD95AD-DEC5-4484-BE90-6397BCCFB1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1718" y="1356762"/>
                  <a:ext cx="3334619" cy="187572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7588EB4D-5859-4567-86C0-F1A145450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5091" y="1453015"/>
                  <a:ext cx="3334619" cy="187572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6398BE38-7462-4E8D-98D9-D324EA9D2B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8464" y="1549268"/>
                  <a:ext cx="3334619" cy="187572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F024DBF4-163E-4BEA-80FF-5F839DC06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1837" y="1645521"/>
                  <a:ext cx="3334619" cy="1875723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B250CD-837E-4796-B68B-082152E7C7A5}"/>
                  </a:ext>
                </a:extLst>
              </p:cNvPr>
              <p:cNvSpPr txBox="1"/>
              <p:nvPr/>
            </p:nvSpPr>
            <p:spPr>
              <a:xfrm>
                <a:off x="993431" y="3393945"/>
                <a:ext cx="2536060" cy="71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(Split) </a:t>
                </a:r>
                <a:r>
                  <a:rPr lang="fr-FR" sz="3200" dirty="0" err="1"/>
                  <a:t>Depth</a:t>
                </a:r>
                <a:endParaRPr lang="fr-FR" sz="3200" dirty="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CBEC310-7EBE-4BDD-96EF-E0AC69BE4241}"/>
                </a:ext>
              </a:extLst>
            </p:cNvPr>
            <p:cNvGrpSpPr/>
            <p:nvPr/>
          </p:nvGrpSpPr>
          <p:grpSpPr>
            <a:xfrm>
              <a:off x="783080" y="1054707"/>
              <a:ext cx="140143" cy="140143"/>
              <a:chOff x="2151064" y="4256738"/>
              <a:chExt cx="209979" cy="209979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5354169-2A04-477C-A36E-22C043A3486A}"/>
                  </a:ext>
                </a:extLst>
              </p:cNvPr>
              <p:cNvSpPr/>
              <p:nvPr/>
            </p:nvSpPr>
            <p:spPr>
              <a:xfrm rot="5400000">
                <a:off x="2291050" y="4256738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07B8815-D5FD-47A7-A67B-F04809B9C2F5}"/>
                  </a:ext>
                </a:extLst>
              </p:cNvPr>
              <p:cNvSpPr/>
              <p:nvPr/>
            </p:nvSpPr>
            <p:spPr>
              <a:xfrm rot="5400000">
                <a:off x="2221057" y="4326731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AE4351AC-A6E8-4A93-9F49-DA059DAEA963}"/>
                  </a:ext>
                </a:extLst>
              </p:cNvPr>
              <p:cNvSpPr/>
              <p:nvPr/>
            </p:nvSpPr>
            <p:spPr>
              <a:xfrm rot="5400000">
                <a:off x="2151064" y="4396724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ECD97A6-9883-4E5D-A991-676839953BF8}"/>
              </a:ext>
            </a:extLst>
          </p:cNvPr>
          <p:cNvGrpSpPr/>
          <p:nvPr/>
        </p:nvGrpSpPr>
        <p:grpSpPr>
          <a:xfrm>
            <a:off x="4602915" y="959159"/>
            <a:ext cx="3147525" cy="2545499"/>
            <a:chOff x="4121486" y="958113"/>
            <a:chExt cx="3904116" cy="315737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EEEE91A-5548-47E5-9B36-94AD7F91C42E}"/>
                </a:ext>
              </a:extLst>
            </p:cNvPr>
            <p:cNvGrpSpPr/>
            <p:nvPr/>
          </p:nvGrpSpPr>
          <p:grpSpPr>
            <a:xfrm>
              <a:off x="4121486" y="958113"/>
              <a:ext cx="3904116" cy="3157377"/>
              <a:chOff x="4121486" y="958113"/>
              <a:chExt cx="3904116" cy="315737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FE3A133-F945-48E5-A695-B648D005FEBB}"/>
                  </a:ext>
                </a:extLst>
              </p:cNvPr>
              <p:cNvGrpSpPr/>
              <p:nvPr/>
            </p:nvGrpSpPr>
            <p:grpSpPr>
              <a:xfrm>
                <a:off x="4121486" y="958113"/>
                <a:ext cx="3904116" cy="2469281"/>
                <a:chOff x="678581" y="953074"/>
                <a:chExt cx="3904116" cy="2469281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75D719ED-C49D-4116-A7C7-C72A9953C6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48077" y="953074"/>
                  <a:ext cx="3334620" cy="1875724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3E4D6C7-D28B-40CC-856F-8413BB5CE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8461" y="1269556"/>
                  <a:ext cx="3334620" cy="1875724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D4FF3EC-1CBB-4AB1-A416-CDF1E630B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1835" y="1355732"/>
                  <a:ext cx="3334620" cy="1875724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F56E500-8300-4434-957A-D374DCD344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5208" y="1441908"/>
                  <a:ext cx="3334620" cy="1875724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E652F96-D809-4B4B-A44C-13E9F87AE8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8581" y="1546631"/>
                  <a:ext cx="3334620" cy="1875724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</p:pic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46CB26-93A5-44E9-A8B2-940F10124A3C}"/>
                  </a:ext>
                </a:extLst>
              </p:cNvPr>
              <p:cNvSpPr txBox="1"/>
              <p:nvPr/>
            </p:nvSpPr>
            <p:spPr>
              <a:xfrm>
                <a:off x="4559531" y="3390149"/>
                <a:ext cx="2837741" cy="725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(Split) </a:t>
                </a:r>
                <a:r>
                  <a:rPr lang="fr-FR" sz="3200" dirty="0"/>
                  <a:t>Normal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A03572-1307-4B0D-9E89-17E5E5E5C189}"/>
                </a:ext>
              </a:extLst>
            </p:cNvPr>
            <p:cNvGrpSpPr/>
            <p:nvPr/>
          </p:nvGrpSpPr>
          <p:grpSpPr>
            <a:xfrm>
              <a:off x="4466103" y="1050371"/>
              <a:ext cx="140143" cy="140143"/>
              <a:chOff x="2151064" y="4256738"/>
              <a:chExt cx="209979" cy="20997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E680B7C-3BB3-42C5-A722-02056AB86B29}"/>
                  </a:ext>
                </a:extLst>
              </p:cNvPr>
              <p:cNvSpPr/>
              <p:nvPr/>
            </p:nvSpPr>
            <p:spPr>
              <a:xfrm rot="5400000">
                <a:off x="2291050" y="4256738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2AC33B7-14D9-41E7-8B77-2769AC23BA52}"/>
                  </a:ext>
                </a:extLst>
              </p:cNvPr>
              <p:cNvSpPr/>
              <p:nvPr/>
            </p:nvSpPr>
            <p:spPr>
              <a:xfrm rot="5400000">
                <a:off x="2221057" y="4326731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9BBC382-AC61-4D00-9D17-393F1C602A09}"/>
                  </a:ext>
                </a:extLst>
              </p:cNvPr>
              <p:cNvSpPr/>
              <p:nvPr/>
            </p:nvSpPr>
            <p:spPr>
              <a:xfrm rot="5400000">
                <a:off x="2151064" y="4396724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F687B65-8142-45EC-9DC6-79B230021C2A}"/>
              </a:ext>
            </a:extLst>
          </p:cNvPr>
          <p:cNvGrpSpPr/>
          <p:nvPr/>
        </p:nvGrpSpPr>
        <p:grpSpPr>
          <a:xfrm>
            <a:off x="8239734" y="957553"/>
            <a:ext cx="3045365" cy="2577455"/>
            <a:chOff x="7736734" y="956507"/>
            <a:chExt cx="3994861" cy="338106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286391-45E9-40CE-877A-8D642AA466CF}"/>
                </a:ext>
              </a:extLst>
            </p:cNvPr>
            <p:cNvGrpSpPr/>
            <p:nvPr/>
          </p:nvGrpSpPr>
          <p:grpSpPr>
            <a:xfrm>
              <a:off x="7736734" y="956507"/>
              <a:ext cx="3994861" cy="3381065"/>
              <a:chOff x="7736734" y="956507"/>
              <a:chExt cx="3994861" cy="338106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99E4D93-8C5D-498E-9CC3-E8FB3E740BFD}"/>
                  </a:ext>
                </a:extLst>
              </p:cNvPr>
              <p:cNvGrpSpPr/>
              <p:nvPr/>
            </p:nvGrpSpPr>
            <p:grpSpPr>
              <a:xfrm>
                <a:off x="7827482" y="956507"/>
                <a:ext cx="3904113" cy="2470887"/>
                <a:chOff x="678582" y="958112"/>
                <a:chExt cx="3904113" cy="247088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22E7CF2-50F3-4DDA-B531-98F52292BB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48076" y="958112"/>
                  <a:ext cx="3334619" cy="187572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C23D77AA-917A-42E2-9451-8E53239A6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8463" y="1264517"/>
                  <a:ext cx="3334619" cy="187572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485545B-D126-4E0E-841A-F26B73307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1836" y="1360771"/>
                  <a:ext cx="3334619" cy="187572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51CF297-6646-47FC-9E00-4C2C9D95D1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5208" y="1457023"/>
                  <a:ext cx="3334619" cy="187572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05E54A4-1A88-4B64-ABFB-D7C5CD790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8582" y="1553276"/>
                  <a:ext cx="3334619" cy="1875723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2C60ED-C0E0-4048-8576-ADB220F9A350}"/>
                  </a:ext>
                </a:extLst>
              </p:cNvPr>
              <p:cNvSpPr txBox="1"/>
              <p:nvPr/>
            </p:nvSpPr>
            <p:spPr>
              <a:xfrm>
                <a:off x="8091707" y="3415002"/>
                <a:ext cx="3459515" cy="76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(Split) </a:t>
                </a:r>
                <a:r>
                  <a:rPr lang="fr-FR" sz="3200" dirty="0"/>
                  <a:t>Radiance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E21435-2EA6-4110-8F01-706774068A07}"/>
                  </a:ext>
                </a:extLst>
              </p:cNvPr>
              <p:cNvSpPr txBox="1"/>
              <p:nvPr/>
            </p:nvSpPr>
            <p:spPr>
              <a:xfrm>
                <a:off x="7736734" y="3968240"/>
                <a:ext cx="3270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(</a:t>
                </a:r>
                <a:r>
                  <a:rPr lang="fr-FR" dirty="0" err="1"/>
                  <a:t>reprojected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last frame)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10DC77E-4DCC-4C87-AFDE-A08DC192A172}"/>
                </a:ext>
              </a:extLst>
            </p:cNvPr>
            <p:cNvGrpSpPr/>
            <p:nvPr/>
          </p:nvGrpSpPr>
          <p:grpSpPr>
            <a:xfrm>
              <a:off x="8203767" y="1054707"/>
              <a:ext cx="140143" cy="140143"/>
              <a:chOff x="2151064" y="4256738"/>
              <a:chExt cx="209979" cy="20997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4505915-CCC6-4722-AAEF-A9BC53F1F8D4}"/>
                  </a:ext>
                </a:extLst>
              </p:cNvPr>
              <p:cNvSpPr/>
              <p:nvPr/>
            </p:nvSpPr>
            <p:spPr>
              <a:xfrm rot="5400000">
                <a:off x="2291050" y="4256738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B9C20D4-BFB4-47BB-94F1-95D27A71A04E}"/>
                  </a:ext>
                </a:extLst>
              </p:cNvPr>
              <p:cNvSpPr/>
              <p:nvPr/>
            </p:nvSpPr>
            <p:spPr>
              <a:xfrm rot="5400000">
                <a:off x="2221057" y="4326731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51BB25B-7B17-452E-BC7A-26E628011AED}"/>
                  </a:ext>
                </a:extLst>
              </p:cNvPr>
              <p:cNvSpPr/>
              <p:nvPr/>
            </p:nvSpPr>
            <p:spPr>
              <a:xfrm rot="5400000">
                <a:off x="2151064" y="4396724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BD16999-4C21-47BF-9A09-9E1407310B6C}"/>
                </a:ext>
              </a:extLst>
            </p:cNvPr>
            <p:cNvGrpSpPr/>
            <p:nvPr/>
          </p:nvGrpSpPr>
          <p:grpSpPr>
            <a:xfrm>
              <a:off x="11506717" y="2915361"/>
              <a:ext cx="140143" cy="140143"/>
              <a:chOff x="2151064" y="4256738"/>
              <a:chExt cx="209979" cy="209979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8607A9B-9A37-4B83-BF24-3B7485E8F0D6}"/>
                  </a:ext>
                </a:extLst>
              </p:cNvPr>
              <p:cNvSpPr/>
              <p:nvPr/>
            </p:nvSpPr>
            <p:spPr>
              <a:xfrm rot="5400000">
                <a:off x="2291050" y="4256738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18D4B16-B7B2-41D0-8DBC-E878B0A436B0}"/>
                  </a:ext>
                </a:extLst>
              </p:cNvPr>
              <p:cNvSpPr/>
              <p:nvPr/>
            </p:nvSpPr>
            <p:spPr>
              <a:xfrm rot="5400000">
                <a:off x="2221057" y="4326731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32ADA68-E3BD-42E0-B87C-C6DCE1708284}"/>
                  </a:ext>
                </a:extLst>
              </p:cNvPr>
              <p:cNvSpPr/>
              <p:nvPr/>
            </p:nvSpPr>
            <p:spPr>
              <a:xfrm rot="5400000">
                <a:off x="2151064" y="4396724"/>
                <a:ext cx="69993" cy="6999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32F1FA7E-EA5B-4990-9EC2-738651F19A31}"/>
              </a:ext>
            </a:extLst>
          </p:cNvPr>
          <p:cNvSpPr/>
          <p:nvPr/>
        </p:nvSpPr>
        <p:spPr>
          <a:xfrm>
            <a:off x="6915150" y="4800294"/>
            <a:ext cx="436472" cy="43647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84511F1-1A79-4CBF-8A6D-0B431CAD0780}"/>
              </a:ext>
            </a:extLst>
          </p:cNvPr>
          <p:cNvSpPr/>
          <p:nvPr/>
        </p:nvSpPr>
        <p:spPr>
          <a:xfrm>
            <a:off x="5318816" y="5723333"/>
            <a:ext cx="436472" cy="43647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Arrow: Bent 91">
            <a:extLst>
              <a:ext uri="{FF2B5EF4-FFF2-40B4-BE49-F238E27FC236}">
                <a16:creationId xmlns:a16="http://schemas.microsoft.com/office/drawing/2014/main" id="{2CB69DD3-4525-4188-A816-4A77CE5AA6A5}"/>
              </a:ext>
            </a:extLst>
          </p:cNvPr>
          <p:cNvSpPr/>
          <p:nvPr/>
        </p:nvSpPr>
        <p:spPr>
          <a:xfrm flipV="1">
            <a:off x="2247900" y="2213208"/>
            <a:ext cx="4819650" cy="2349267"/>
          </a:xfrm>
          <a:prstGeom prst="bentArrow">
            <a:avLst>
              <a:gd name="adj1" fmla="val 4621"/>
              <a:gd name="adj2" fmla="val 6385"/>
              <a:gd name="adj3" fmla="val 9716"/>
              <a:gd name="adj4" fmla="val 51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4" name="Arrow: Bent 93">
            <a:extLst>
              <a:ext uri="{FF2B5EF4-FFF2-40B4-BE49-F238E27FC236}">
                <a16:creationId xmlns:a16="http://schemas.microsoft.com/office/drawing/2014/main" id="{C09EA07C-DEBA-4988-934E-29499491CE2F}"/>
              </a:ext>
            </a:extLst>
          </p:cNvPr>
          <p:cNvSpPr/>
          <p:nvPr/>
        </p:nvSpPr>
        <p:spPr>
          <a:xfrm flipV="1">
            <a:off x="4913269" y="2263137"/>
            <a:ext cx="1780410" cy="2349267"/>
          </a:xfrm>
          <a:prstGeom prst="bentArrow">
            <a:avLst>
              <a:gd name="adj1" fmla="val 4621"/>
              <a:gd name="adj2" fmla="val 6385"/>
              <a:gd name="adj3" fmla="val 9716"/>
              <a:gd name="adj4" fmla="val 51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5" name="Arrow: Bent 94">
            <a:extLst>
              <a:ext uri="{FF2B5EF4-FFF2-40B4-BE49-F238E27FC236}">
                <a16:creationId xmlns:a16="http://schemas.microsoft.com/office/drawing/2014/main" id="{2F4D9991-1E3D-4B42-ADCD-2396DC66B381}"/>
              </a:ext>
            </a:extLst>
          </p:cNvPr>
          <p:cNvSpPr/>
          <p:nvPr/>
        </p:nvSpPr>
        <p:spPr>
          <a:xfrm flipH="1" flipV="1">
            <a:off x="6379796" y="2263136"/>
            <a:ext cx="3381264" cy="3535931"/>
          </a:xfrm>
          <a:prstGeom prst="bentArrow">
            <a:avLst>
              <a:gd name="adj1" fmla="val 4621"/>
              <a:gd name="adj2" fmla="val 6385"/>
              <a:gd name="adj3" fmla="val 9716"/>
              <a:gd name="adj4" fmla="val 519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5462460-EF0A-4A5D-BE58-B24950089019}"/>
              </a:ext>
            </a:extLst>
          </p:cNvPr>
          <p:cNvGrpSpPr/>
          <p:nvPr/>
        </p:nvGrpSpPr>
        <p:grpSpPr>
          <a:xfrm>
            <a:off x="349352" y="547052"/>
            <a:ext cx="3719093" cy="2414387"/>
            <a:chOff x="349352" y="547052"/>
            <a:chExt cx="3719093" cy="2414387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BC9C42B-C02A-410E-AD0B-4E82F4BA690D}"/>
                </a:ext>
              </a:extLst>
            </p:cNvPr>
            <p:cNvGrpSpPr/>
            <p:nvPr/>
          </p:nvGrpSpPr>
          <p:grpSpPr>
            <a:xfrm>
              <a:off x="349352" y="1437688"/>
              <a:ext cx="474480" cy="1523751"/>
              <a:chOff x="349352" y="1437688"/>
              <a:chExt cx="474480" cy="1523751"/>
            </a:xfrm>
          </p:grpSpPr>
          <p:sp>
            <p:nvSpPr>
              <p:cNvPr id="96" name="Arrow: Right 95">
                <a:extLst>
                  <a:ext uri="{FF2B5EF4-FFF2-40B4-BE49-F238E27FC236}">
                    <a16:creationId xmlns:a16="http://schemas.microsoft.com/office/drawing/2014/main" id="{817084AF-6B0E-49D6-931B-66AED68F70B0}"/>
                  </a:ext>
                </a:extLst>
              </p:cNvPr>
              <p:cNvSpPr/>
              <p:nvPr/>
            </p:nvSpPr>
            <p:spPr>
              <a:xfrm rot="5400000">
                <a:off x="-25667" y="2111941"/>
                <a:ext cx="1523751" cy="175246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CEAEDCC-2D7C-48F8-8009-3FADFA66B069}"/>
                  </a:ext>
                </a:extLst>
              </p:cNvPr>
              <p:cNvSpPr txBox="1"/>
              <p:nvPr/>
            </p:nvSpPr>
            <p:spPr>
              <a:xfrm rot="16200000">
                <a:off x="43178" y="1810181"/>
                <a:ext cx="9509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FF00"/>
                    </a:solidFill>
                  </a:rPr>
                  <a:t>H/4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CDE854D-8B34-4A33-83BC-DD2554B0FFF8}"/>
                </a:ext>
              </a:extLst>
            </p:cNvPr>
            <p:cNvGrpSpPr/>
            <p:nvPr/>
          </p:nvGrpSpPr>
          <p:grpSpPr>
            <a:xfrm rot="16200000">
              <a:off x="2512019" y="-605414"/>
              <a:ext cx="403959" cy="2708892"/>
              <a:chOff x="643871" y="1467452"/>
              <a:chExt cx="403959" cy="2708892"/>
            </a:xfrm>
          </p:grpSpPr>
          <p:sp>
            <p:nvSpPr>
              <p:cNvPr id="102" name="Arrow: Right 101">
                <a:extLst>
                  <a:ext uri="{FF2B5EF4-FFF2-40B4-BE49-F238E27FC236}">
                    <a16:creationId xmlns:a16="http://schemas.microsoft.com/office/drawing/2014/main" id="{2D7BD154-180F-4867-B341-DF0DE75214C2}"/>
                  </a:ext>
                </a:extLst>
              </p:cNvPr>
              <p:cNvSpPr/>
              <p:nvPr/>
            </p:nvSpPr>
            <p:spPr>
              <a:xfrm rot="5400000">
                <a:off x="-622859" y="2734182"/>
                <a:ext cx="2708892" cy="175432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171E302-74EB-4442-B53F-D939AA320C5D}"/>
                  </a:ext>
                </a:extLst>
              </p:cNvPr>
              <p:cNvSpPr txBox="1"/>
              <p:nvPr/>
            </p:nvSpPr>
            <p:spPr>
              <a:xfrm rot="5400000">
                <a:off x="403102" y="2840397"/>
                <a:ext cx="9509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FF00"/>
                    </a:solidFill>
                  </a:rPr>
                  <a:t>W/4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7236" y="3684733"/>
            <a:ext cx="5586987" cy="3140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723" y="3673761"/>
            <a:ext cx="5588500" cy="31416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5723" y="3678878"/>
            <a:ext cx="5588500" cy="31416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5723" y="3678879"/>
            <a:ext cx="5588500" cy="31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xit" presetSubtype="4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xit" presetSubtype="4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22" presetClass="exit" presetSubtype="4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2" grpId="2" animBg="1"/>
      <p:bldP spid="82" grpId="3" animBg="1"/>
      <p:bldP spid="84" grpId="0" animBg="1"/>
      <p:bldP spid="84" grpId="1" animBg="1"/>
      <p:bldP spid="84" grpId="2" animBg="1"/>
      <p:bldP spid="84" grpId="3" animBg="1"/>
      <p:bldP spid="92" grpId="0" animBg="1"/>
      <p:bldP spid="92" grpId="1" animBg="1"/>
      <p:bldP spid="92" grpId="2" animBg="1"/>
      <p:bldP spid="92" grpId="3" animBg="1"/>
      <p:bldP spid="94" grpId="0" animBg="1"/>
      <p:bldP spid="94" grpId="1" animBg="1"/>
      <p:bldP spid="94" grpId="2" animBg="1"/>
      <p:bldP spid="94" grpId="3" animBg="1"/>
      <p:bldP spid="95" grpId="0" animBg="1"/>
      <p:bldP spid="95" grpId="1" animBg="1"/>
      <p:bldP spid="95" grpId="2" animBg="1"/>
      <p:bldP spid="95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BA41D2-AB7F-47BB-A345-F4EE8D8C40B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94" y="681037"/>
            <a:ext cx="4609733" cy="290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37A935B-B40F-44B6-ADBE-1DE7D8C53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8517" y="1444151"/>
            <a:ext cx="2661383" cy="15053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Code for </a:t>
            </a:r>
            <a:r>
              <a:rPr lang="fr-FR" dirty="0" err="1"/>
              <a:t>my</a:t>
            </a:r>
            <a:r>
              <a:rPr lang="fr-FR" dirty="0"/>
              <a:t> pixels, </a:t>
            </a:r>
            <a:r>
              <a:rPr lang="fr-FR" dirty="0" err="1"/>
              <a:t>please</a:t>
            </a:r>
            <a:r>
              <a:rPr lang="fr-FR" dirty="0"/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6F1FE9-8FC2-45D3-8C23-CA427EB6390E}"/>
              </a:ext>
            </a:extLst>
          </p:cNvPr>
          <p:cNvGrpSpPr/>
          <p:nvPr/>
        </p:nvGrpSpPr>
        <p:grpSpPr>
          <a:xfrm>
            <a:off x="192917" y="729063"/>
            <a:ext cx="3788663" cy="825001"/>
            <a:chOff x="212558" y="773262"/>
            <a:chExt cx="3788663" cy="825001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A7B4D511-210A-43AD-854F-7664EFD6E9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9218972"/>
                </p:ext>
              </p:extLst>
            </p:nvPr>
          </p:nvGraphicFramePr>
          <p:xfrm>
            <a:off x="2407584" y="773262"/>
            <a:ext cx="1593637" cy="8250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6" name="Image" r:id="rId7" imgW="3949200" imgH="2044440" progId="Photoshop.Image.13">
                    <p:embed/>
                  </p:oleObj>
                </mc:Choice>
                <mc:Fallback>
                  <p:oleObj name="Image" r:id="rId7" imgW="3949200" imgH="204444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407584" y="773262"/>
                          <a:ext cx="1593637" cy="8250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B5AEC7-7539-4885-BC2B-6B92C3052DC8}"/>
                </a:ext>
              </a:extLst>
            </p:cNvPr>
            <p:cNvSpPr txBox="1"/>
            <p:nvPr/>
          </p:nvSpPr>
          <p:spPr>
            <a:xfrm>
              <a:off x="212558" y="1007028"/>
              <a:ext cx="2053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solidFill>
                    <a:srgbClr val="92D050"/>
                  </a:solidFill>
                </a:rPr>
                <a:t>At the </a:t>
              </a:r>
              <a:r>
                <a:rPr lang="fr-FR" b="1" i="1" dirty="0" err="1">
                  <a:solidFill>
                    <a:srgbClr val="92D050"/>
                  </a:solidFill>
                </a:rPr>
                <a:t>Beginning</a:t>
              </a:r>
              <a:r>
                <a:rPr lang="fr-FR" b="1" i="1" dirty="0">
                  <a:solidFill>
                    <a:srgbClr val="92D050"/>
                  </a:solidFill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363EAE-8A6D-4DDA-9888-CB32313E156B}"/>
              </a:ext>
            </a:extLst>
          </p:cNvPr>
          <p:cNvSpPr txBox="1"/>
          <p:nvPr/>
        </p:nvSpPr>
        <p:spPr>
          <a:xfrm>
            <a:off x="192917" y="1602091"/>
            <a:ext cx="204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1"/>
                </a:solidFill>
              </a:rPr>
              <a:t>For </a:t>
            </a:r>
            <a:r>
              <a:rPr lang="fr-FR" b="1" i="1" dirty="0" err="1">
                <a:solidFill>
                  <a:schemeClr val="accent1"/>
                </a:solidFill>
              </a:rPr>
              <a:t>each</a:t>
            </a:r>
            <a:r>
              <a:rPr lang="fr-FR" b="1" i="1" dirty="0">
                <a:solidFill>
                  <a:schemeClr val="accent1"/>
                </a:solidFill>
              </a:rPr>
              <a:t> </a:t>
            </a:r>
            <a:r>
              <a:rPr lang="fr-FR" b="1" i="1" dirty="0" err="1">
                <a:solidFill>
                  <a:schemeClr val="accent1"/>
                </a:solidFill>
              </a:rPr>
              <a:t>Sample</a:t>
            </a:r>
            <a:r>
              <a:rPr lang="fr-FR" b="1" i="1" dirty="0">
                <a:solidFill>
                  <a:schemeClr val="accent1"/>
                </a:solidFill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3C25DB-0826-44DD-9A39-984FD04C16B5}"/>
              </a:ext>
            </a:extLst>
          </p:cNvPr>
          <p:cNvGrpSpPr/>
          <p:nvPr/>
        </p:nvGrpSpPr>
        <p:grpSpPr>
          <a:xfrm>
            <a:off x="282880" y="3858572"/>
            <a:ext cx="6825897" cy="1073313"/>
            <a:chOff x="230605" y="4428543"/>
            <a:chExt cx="6825897" cy="1073313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7EB93D37-1F9C-4C03-BC32-266B182AA4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9068036"/>
                </p:ext>
              </p:extLst>
            </p:nvPr>
          </p:nvGraphicFramePr>
          <p:xfrm>
            <a:off x="2336800" y="4428543"/>
            <a:ext cx="4719702" cy="1073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7" name="Image" r:id="rId9" imgW="10945800" imgH="2488680" progId="Photoshop.Image.13">
                    <p:embed/>
                  </p:oleObj>
                </mc:Choice>
                <mc:Fallback>
                  <p:oleObj name="Image" r:id="rId9" imgW="10945800" imgH="248868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336800" y="4428543"/>
                          <a:ext cx="4719702" cy="1073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E897A0-B422-4E0C-B957-3E79D56DB2A9}"/>
                </a:ext>
              </a:extLst>
            </p:cNvPr>
            <p:cNvSpPr txBox="1"/>
            <p:nvPr/>
          </p:nvSpPr>
          <p:spPr>
            <a:xfrm>
              <a:off x="230605" y="4811310"/>
              <a:ext cx="2105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• </a:t>
              </a:r>
              <a:r>
                <a:rPr lang="fr-FR" sz="1400" dirty="0" err="1"/>
                <a:t>Compute</a:t>
              </a:r>
              <a:r>
                <a:rPr lang="fr-FR" sz="1400" dirty="0"/>
                <a:t> Bent Normal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D6AEA0-7759-4007-8725-8FD6C915ACBF}"/>
              </a:ext>
            </a:extLst>
          </p:cNvPr>
          <p:cNvGrpSpPr/>
          <p:nvPr/>
        </p:nvGrpSpPr>
        <p:grpSpPr>
          <a:xfrm>
            <a:off x="229473" y="2949515"/>
            <a:ext cx="6413801" cy="610951"/>
            <a:chOff x="213943" y="3458743"/>
            <a:chExt cx="6413801" cy="6109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6E820D-C67D-40CE-8872-B0E77104D6AF}"/>
                </a:ext>
              </a:extLst>
            </p:cNvPr>
            <p:cNvSpPr txBox="1"/>
            <p:nvPr/>
          </p:nvSpPr>
          <p:spPr>
            <a:xfrm>
              <a:off x="213943" y="3475133"/>
              <a:ext cx="2005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• Update Front &amp; Back</a:t>
              </a:r>
            </a:p>
            <a:p>
              <a:r>
                <a:rPr lang="fr-FR" sz="1400" dirty="0"/>
                <a:t>   Horizon Angles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77FD808-05C0-4E13-B0B8-88F94418CC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0717537"/>
                </p:ext>
              </p:extLst>
            </p:nvPr>
          </p:nvGraphicFramePr>
          <p:xfrm>
            <a:off x="2373545" y="3458743"/>
            <a:ext cx="4254199" cy="610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8" name="Image" r:id="rId11" imgW="7517160" imgH="1079280" progId="Photoshop.Image.13">
                    <p:embed/>
                  </p:oleObj>
                </mc:Choice>
                <mc:Fallback>
                  <p:oleObj name="Image" r:id="rId11" imgW="7517160" imgH="107928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373545" y="3458743"/>
                          <a:ext cx="4254199" cy="610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370CF9-397C-4398-A439-89DE473E5C4F}"/>
              </a:ext>
            </a:extLst>
          </p:cNvPr>
          <p:cNvGrpSpPr/>
          <p:nvPr/>
        </p:nvGrpSpPr>
        <p:grpSpPr>
          <a:xfrm>
            <a:off x="282880" y="5002584"/>
            <a:ext cx="6825897" cy="1058282"/>
            <a:chOff x="229473" y="5165580"/>
            <a:chExt cx="6825897" cy="1058282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45FACAC2-3742-4F7F-BB26-3ACE32B512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083990"/>
                </p:ext>
              </p:extLst>
            </p:nvPr>
          </p:nvGraphicFramePr>
          <p:xfrm>
            <a:off x="2335668" y="5165580"/>
            <a:ext cx="4719702" cy="1058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9" name="Image" r:id="rId13" imgW="11441160" imgH="2565000" progId="Photoshop.Image.13">
                    <p:embed/>
                  </p:oleObj>
                </mc:Choice>
                <mc:Fallback>
                  <p:oleObj name="Image" r:id="rId13" imgW="11441160" imgH="256500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335668" y="5165580"/>
                          <a:ext cx="4719702" cy="1058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D47CB1-6B31-45CB-94A6-C2912F15ADC8}"/>
                </a:ext>
              </a:extLst>
            </p:cNvPr>
            <p:cNvSpPr txBox="1"/>
            <p:nvPr/>
          </p:nvSpPr>
          <p:spPr>
            <a:xfrm>
              <a:off x="229473" y="5519139"/>
              <a:ext cx="1322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• </a:t>
              </a:r>
              <a:r>
                <a:rPr lang="fr-FR" sz="1400" dirty="0" err="1"/>
                <a:t>Compute</a:t>
              </a:r>
              <a:r>
                <a:rPr lang="fr-FR" sz="1400" dirty="0"/>
                <a:t> AO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A2515D-550F-44CD-A06D-BF43D7C498F4}"/>
              </a:ext>
            </a:extLst>
          </p:cNvPr>
          <p:cNvGrpSpPr/>
          <p:nvPr/>
        </p:nvGrpSpPr>
        <p:grpSpPr>
          <a:xfrm>
            <a:off x="229473" y="1743420"/>
            <a:ext cx="6878173" cy="1125716"/>
            <a:chOff x="229473" y="1743420"/>
            <a:chExt cx="6878173" cy="11257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1C0A04-1FA0-485E-B09B-0D2337E1D4B6}"/>
                </a:ext>
              </a:extLst>
            </p:cNvPr>
            <p:cNvSpPr txBox="1"/>
            <p:nvPr/>
          </p:nvSpPr>
          <p:spPr>
            <a:xfrm>
              <a:off x="229473" y="2040227"/>
              <a:ext cx="14906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• </a:t>
              </a:r>
              <a:r>
                <a:rPr lang="fr-FR" sz="1400" dirty="0" err="1"/>
                <a:t>Accumulate</a:t>
              </a:r>
              <a:endParaRPr lang="fr-FR" sz="1400" dirty="0"/>
            </a:p>
            <a:p>
              <a:r>
                <a:rPr lang="fr-FR" sz="1400" dirty="0"/>
                <a:t>   Irradiance</a:t>
              </a: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4712331B-C298-4AF4-9F3C-2E4364494C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1534603"/>
                </p:ext>
              </p:extLst>
            </p:nvPr>
          </p:nvGraphicFramePr>
          <p:xfrm>
            <a:off x="2387944" y="1743420"/>
            <a:ext cx="4719702" cy="1125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0" name="Image" r:id="rId15" imgW="12977640" imgH="3098160" progId="Photoshop.Image.13">
                    <p:embed/>
                  </p:oleObj>
                </mc:Choice>
                <mc:Fallback>
                  <p:oleObj name="Image" r:id="rId15" imgW="12977640" imgH="30981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387944" y="1743420"/>
                          <a:ext cx="4719702" cy="11257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89769C9-6172-46C4-8EE4-07A26B9EFED2}"/>
              </a:ext>
            </a:extLst>
          </p:cNvPr>
          <p:cNvCxnSpPr>
            <a:cxnSpLocks/>
          </p:cNvCxnSpPr>
          <p:nvPr/>
        </p:nvCxnSpPr>
        <p:spPr>
          <a:xfrm flipV="1">
            <a:off x="7981950" y="1439917"/>
            <a:ext cx="2654519" cy="1481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34087B0-176E-48A4-B085-9190603182FC}"/>
              </a:ext>
            </a:extLst>
          </p:cNvPr>
          <p:cNvCxnSpPr>
            <a:cxnSpLocks/>
          </p:cNvCxnSpPr>
          <p:nvPr/>
        </p:nvCxnSpPr>
        <p:spPr>
          <a:xfrm flipV="1">
            <a:off x="7976908" y="2614613"/>
            <a:ext cx="1100417" cy="320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89748DB-3EFD-4EC0-A9BC-9A8BE81B1BD9}"/>
              </a:ext>
            </a:extLst>
          </p:cNvPr>
          <p:cNvCxnSpPr>
            <a:cxnSpLocks/>
          </p:cNvCxnSpPr>
          <p:nvPr/>
        </p:nvCxnSpPr>
        <p:spPr>
          <a:xfrm>
            <a:off x="7976908" y="2935477"/>
            <a:ext cx="813124" cy="140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B28AE33-DFA3-4F1C-9D0F-D94225D5C73C}"/>
              </a:ext>
            </a:extLst>
          </p:cNvPr>
          <p:cNvCxnSpPr>
            <a:cxnSpLocks/>
          </p:cNvCxnSpPr>
          <p:nvPr/>
        </p:nvCxnSpPr>
        <p:spPr>
          <a:xfrm>
            <a:off x="7976908" y="2930764"/>
            <a:ext cx="467005" cy="3363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1480ECC-0CBF-4458-9278-A4A074A9D7FF}"/>
              </a:ext>
            </a:extLst>
          </p:cNvPr>
          <p:cNvGrpSpPr/>
          <p:nvPr/>
        </p:nvGrpSpPr>
        <p:grpSpPr>
          <a:xfrm>
            <a:off x="6695598" y="806838"/>
            <a:ext cx="4254199" cy="3101648"/>
            <a:chOff x="6695598" y="806838"/>
            <a:chExt cx="4254199" cy="310164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0D2F4E-5337-42FE-9A99-7E128786D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1950" y="806838"/>
              <a:ext cx="2967847" cy="21426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312F554C-2F9A-41BF-A249-5D4BD81EB8CC}"/>
                </a:ext>
              </a:extLst>
            </p:cNvPr>
            <p:cNvSpPr/>
            <p:nvPr/>
          </p:nvSpPr>
          <p:spPr>
            <a:xfrm>
              <a:off x="6695598" y="1757490"/>
              <a:ext cx="2350679" cy="2150996"/>
            </a:xfrm>
            <a:prstGeom prst="arc">
              <a:avLst>
                <a:gd name="adj1" fmla="val 17319502"/>
                <a:gd name="adj2" fmla="val 1985973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8CC6809-04AB-45B7-854E-64D2D248D377}"/>
                    </a:ext>
                  </a:extLst>
                </p:cNvPr>
                <p:cNvSpPr txBox="1"/>
                <p:nvPr/>
              </p:nvSpPr>
              <p:spPr>
                <a:xfrm>
                  <a:off x="8490540" y="1487231"/>
                  <a:ext cx="555737" cy="5318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fr-FR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8CC6809-04AB-45B7-854E-64D2D248D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0540" y="1487231"/>
                  <a:ext cx="555737" cy="531877"/>
                </a:xfrm>
                <a:prstGeom prst="rect">
                  <a:avLst/>
                </a:prstGeom>
                <a:blipFill>
                  <a:blip r:embed="rId17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6BA5D29-73C8-4413-9A07-AE31088E02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953" y="1353002"/>
            <a:ext cx="545205" cy="104008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7B343CE-68BA-4C0B-99B5-0C3DD8C0B66E}"/>
              </a:ext>
            </a:extLst>
          </p:cNvPr>
          <p:cNvGrpSpPr/>
          <p:nvPr/>
        </p:nvGrpSpPr>
        <p:grpSpPr>
          <a:xfrm>
            <a:off x="186865" y="3618105"/>
            <a:ext cx="11413361" cy="2941938"/>
            <a:chOff x="186865" y="3618105"/>
            <a:chExt cx="11413361" cy="294193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4A8D1D-1916-494E-923A-FEE5091E193C}"/>
                </a:ext>
              </a:extLst>
            </p:cNvPr>
            <p:cNvSpPr txBox="1"/>
            <p:nvPr/>
          </p:nvSpPr>
          <p:spPr>
            <a:xfrm>
              <a:off x="186865" y="3618105"/>
              <a:ext cx="14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solidFill>
                    <a:srgbClr val="00B0F0"/>
                  </a:solidFill>
                </a:rPr>
                <a:t>At the End: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91904DA-9BEA-46FB-820C-D6E3D289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5729" y="3707683"/>
              <a:ext cx="3974497" cy="285236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4811037-97EB-4EF8-9E50-BCD91205FCD0}"/>
              </a:ext>
            </a:extLst>
          </p:cNvPr>
          <p:cNvGrpSpPr/>
          <p:nvPr/>
        </p:nvGrpSpPr>
        <p:grpSpPr>
          <a:xfrm>
            <a:off x="7049644" y="4099287"/>
            <a:ext cx="3437527" cy="3483041"/>
            <a:chOff x="7049644" y="4099287"/>
            <a:chExt cx="3437527" cy="348304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BD063B-BB7D-4C02-A27A-4FE4F33017E8}"/>
                </a:ext>
              </a:extLst>
            </p:cNvPr>
            <p:cNvGrpSpPr/>
            <p:nvPr/>
          </p:nvGrpSpPr>
          <p:grpSpPr>
            <a:xfrm>
              <a:off x="7049644" y="4114800"/>
              <a:ext cx="3437527" cy="3467528"/>
              <a:chOff x="7049644" y="4114800"/>
              <a:chExt cx="3437527" cy="346752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6605695-7EA7-4528-8DEC-39B79090C0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8713" y="4114800"/>
                <a:ext cx="776287" cy="225266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80EFE29C-7012-45EF-8538-D980CA6EF3D9}"/>
                  </a:ext>
                </a:extLst>
              </p:cNvPr>
              <p:cNvSpPr/>
              <p:nvPr/>
            </p:nvSpPr>
            <p:spPr>
              <a:xfrm>
                <a:off x="7049644" y="4436808"/>
                <a:ext cx="3437527" cy="3145520"/>
              </a:xfrm>
              <a:prstGeom prst="arc">
                <a:avLst>
                  <a:gd name="adj1" fmla="val 15977850"/>
                  <a:gd name="adj2" fmla="val 18959727"/>
                </a:avLst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15F0BF-3CEE-4072-84C7-E299C170BBA1}"/>
                    </a:ext>
                  </a:extLst>
                </p:cNvPr>
                <p:cNvSpPr txBox="1"/>
                <p:nvPr/>
              </p:nvSpPr>
              <p:spPr>
                <a:xfrm>
                  <a:off x="9525056" y="4382916"/>
                  <a:ext cx="555737" cy="3323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15F0BF-3CEE-4072-84C7-E299C170BB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5056" y="4382916"/>
                  <a:ext cx="555737" cy="332399"/>
                </a:xfrm>
                <a:prstGeom prst="rect">
                  <a:avLst/>
                </a:prstGeom>
                <a:blipFill>
                  <a:blip r:embed="rId21"/>
                  <a:stretch>
                    <a:fillRect b="-254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868C1A-7F7B-4189-BFBA-E4BD4666D3ED}"/>
                    </a:ext>
                  </a:extLst>
                </p:cNvPr>
                <p:cNvSpPr txBox="1"/>
                <p:nvPr/>
              </p:nvSpPr>
              <p:spPr>
                <a:xfrm>
                  <a:off x="8790032" y="4099287"/>
                  <a:ext cx="555737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868C1A-7F7B-4189-BFBA-E4BD4666D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0032" y="4099287"/>
                  <a:ext cx="555737" cy="307777"/>
                </a:xfrm>
                <a:prstGeom prst="rect">
                  <a:avLst/>
                </a:prstGeom>
                <a:blipFill>
                  <a:blip r:embed="rId22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CFEB999-E21D-4940-B9A7-BFEAE45BEE70}"/>
              </a:ext>
            </a:extLst>
          </p:cNvPr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99" y="729147"/>
            <a:ext cx="2710533" cy="2888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8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21F66A6-6D56-4886-8F60-EAA1C8878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694215"/>
              </p:ext>
            </p:extLst>
          </p:nvPr>
        </p:nvGraphicFramePr>
        <p:xfrm>
          <a:off x="3833592" y="1231548"/>
          <a:ext cx="7828806" cy="439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6" name="Image" r:id="rId4" imgW="16228440" imgH="9117360" progId="Photoshop.Image.13">
                  <p:embed/>
                </p:oleObj>
              </mc:Choice>
              <mc:Fallback>
                <p:oleObj name="Image" r:id="rId4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3592" y="1231548"/>
                        <a:ext cx="7828806" cy="4394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26CA462-9983-4D17-BC36-0C4FDC45D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035274"/>
              </p:ext>
            </p:extLst>
          </p:nvPr>
        </p:nvGraphicFramePr>
        <p:xfrm>
          <a:off x="3833593" y="1231548"/>
          <a:ext cx="7828805" cy="439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7" name="Image" r:id="rId6" imgW="16228440" imgH="9117360" progId="Photoshop.Image.13">
                  <p:embed/>
                </p:oleObj>
              </mc:Choice>
              <mc:Fallback>
                <p:oleObj name="Image" r:id="rId6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33593" y="1231548"/>
                        <a:ext cx="7828805" cy="4394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C6362B8-45BB-4B59-A3CA-7BBCF5162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391720"/>
              </p:ext>
            </p:extLst>
          </p:nvPr>
        </p:nvGraphicFramePr>
        <p:xfrm>
          <a:off x="3833594" y="1231549"/>
          <a:ext cx="7828804" cy="439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" name="Image" r:id="rId8" imgW="16228440" imgH="9117360" progId="Photoshop.Image.13">
                  <p:embed/>
                </p:oleObj>
              </mc:Choice>
              <mc:Fallback>
                <p:oleObj name="Image" r:id="rId8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33594" y="1231549"/>
                        <a:ext cx="7828804" cy="439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Resulting</a:t>
            </a:r>
            <a:r>
              <a:rPr lang="fr-FR" dirty="0"/>
              <a:t> Data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7953366-2042-4186-BC5B-18A7AA736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16927"/>
              </p:ext>
            </p:extLst>
          </p:nvPr>
        </p:nvGraphicFramePr>
        <p:xfrm>
          <a:off x="517239" y="1231549"/>
          <a:ext cx="2952483" cy="1659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" name="Image" r:id="rId10" imgW="16253640" imgH="9142560" progId="Photoshop.Image.13">
                  <p:embed/>
                </p:oleObj>
              </mc:Choice>
              <mc:Fallback>
                <p:oleObj name="Image" r:id="rId10" imgW="1625364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7239" y="1231549"/>
                        <a:ext cx="2952483" cy="1659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26D53D6-C69A-416D-B3CA-6A9E37986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228334"/>
              </p:ext>
            </p:extLst>
          </p:nvPr>
        </p:nvGraphicFramePr>
        <p:xfrm>
          <a:off x="517239" y="3966833"/>
          <a:ext cx="2964846" cy="1659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name="Image" r:id="rId12" imgW="16253640" imgH="9104760" progId="Photoshop.Image.13">
                  <p:embed/>
                </p:oleObj>
              </mc:Choice>
              <mc:Fallback>
                <p:oleObj name="Image" r:id="rId12" imgW="16253640" imgH="9104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7239" y="3966833"/>
                        <a:ext cx="2964846" cy="1659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4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How do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it</a:t>
            </a:r>
            <a:r>
              <a:rPr lang="fr-FR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24D0A-F63D-4AAB-A06B-AD8692165F0F}"/>
              </a:ext>
            </a:extLst>
          </p:cNvPr>
          <p:cNvSpPr txBox="1"/>
          <p:nvPr/>
        </p:nvSpPr>
        <p:spPr>
          <a:xfrm>
            <a:off x="1260556" y="4914008"/>
            <a:ext cx="2888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Simply </a:t>
            </a:r>
            <a:r>
              <a:rPr lang="fr-FR" b="1" dirty="0"/>
              <a:t>ADD</a:t>
            </a:r>
            <a:r>
              <a:rPr lang="fr-FR" dirty="0"/>
              <a:t> the </a:t>
            </a:r>
            <a:r>
              <a:rPr lang="fr-FR" dirty="0" err="1"/>
              <a:t>computed</a:t>
            </a:r>
            <a:endParaRPr lang="fr-FR" dirty="0"/>
          </a:p>
          <a:p>
            <a:r>
              <a:rPr lang="fr-FR" dirty="0"/>
              <a:t>Irradiance to </a:t>
            </a:r>
            <a:r>
              <a:rPr lang="fr-FR" dirty="0" err="1"/>
              <a:t>your</a:t>
            </a:r>
            <a:r>
              <a:rPr lang="fr-FR" dirty="0"/>
              <a:t> direct</a:t>
            </a:r>
          </a:p>
          <a:p>
            <a:r>
              <a:rPr lang="fr-FR" dirty="0" err="1"/>
              <a:t>lighting</a:t>
            </a:r>
            <a:r>
              <a:rPr lang="fr-FR" dirty="0"/>
              <a:t>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3C9FB-F537-4DF8-94DB-F17E8F1B4E4A}"/>
              </a:ext>
            </a:extLst>
          </p:cNvPr>
          <p:cNvSpPr txBox="1">
            <a:spLocks/>
          </p:cNvSpPr>
          <p:nvPr/>
        </p:nvSpPr>
        <p:spPr>
          <a:xfrm>
            <a:off x="212558" y="4162729"/>
            <a:ext cx="3592684" cy="624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b="1" dirty="0"/>
              <a:t>NEAR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31F4E-2569-4211-8007-B1C899B14728}"/>
              </a:ext>
            </a:extLst>
          </p:cNvPr>
          <p:cNvSpPr txBox="1"/>
          <p:nvPr/>
        </p:nvSpPr>
        <p:spPr>
          <a:xfrm>
            <a:off x="836453" y="2113754"/>
            <a:ext cx="45897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pre-convolved</a:t>
            </a:r>
            <a:r>
              <a:rPr lang="fr-FR" dirty="0"/>
              <a:t> cube </a:t>
            </a:r>
            <a:r>
              <a:rPr lang="fr-FR" dirty="0" err="1"/>
              <a:t>map</a:t>
            </a:r>
            <a:r>
              <a:rPr lang="fr-FR" dirty="0"/>
              <a:t>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spherical</a:t>
            </a:r>
            <a:r>
              <a:rPr lang="fr-FR" dirty="0"/>
              <a:t> </a:t>
            </a:r>
            <a:r>
              <a:rPr lang="fr-FR" dirty="0" err="1"/>
              <a:t>harmonics</a:t>
            </a:r>
            <a:r>
              <a:rPr lang="fr-FR" dirty="0"/>
              <a:t>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/>
              <a:t>Perform</a:t>
            </a:r>
            <a:r>
              <a:rPr lang="fr-FR" i="1" dirty="0"/>
              <a:t> voxel </a:t>
            </a:r>
            <a:r>
              <a:rPr lang="fr-FR" i="1" dirty="0" err="1"/>
              <a:t>cone</a:t>
            </a:r>
            <a:r>
              <a:rPr lang="fr-FR" i="1" dirty="0"/>
              <a:t> tracing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A0EB023-D004-403F-BE38-A75DC5817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855430"/>
              </p:ext>
            </p:extLst>
          </p:nvPr>
        </p:nvGraphicFramePr>
        <p:xfrm>
          <a:off x="4649545" y="4004554"/>
          <a:ext cx="2138629" cy="12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" name="Image" r:id="rId4" imgW="16228440" imgH="9117360" progId="Photoshop.Image.13">
                  <p:embed/>
                </p:oleObj>
              </mc:Choice>
              <mc:Fallback>
                <p:oleObj name="Image" r:id="rId4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9545" y="4004554"/>
                        <a:ext cx="2138629" cy="1200575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C3A57F5-8DDB-4142-A829-25544203A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86903"/>
              </p:ext>
            </p:extLst>
          </p:nvPr>
        </p:nvGraphicFramePr>
        <p:xfrm>
          <a:off x="4649545" y="5351882"/>
          <a:ext cx="2138629" cy="12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7" name="Image" r:id="rId6" imgW="16228440" imgH="9117360" progId="Photoshop.Image.13">
                  <p:embed/>
                </p:oleObj>
              </mc:Choice>
              <mc:Fallback>
                <p:oleObj name="Image" r:id="rId6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9545" y="5351882"/>
                        <a:ext cx="2138629" cy="1200575"/>
                      </a:xfrm>
                      <a:prstGeom prst="rect">
                        <a:avLst/>
                      </a:prstGeom>
                      <a:ln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79DB2A5-FE36-4887-BD18-7062E5E022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865042"/>
              </p:ext>
            </p:extLst>
          </p:nvPr>
        </p:nvGraphicFramePr>
        <p:xfrm>
          <a:off x="7278694" y="3993088"/>
          <a:ext cx="4568048" cy="256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8" name="Image" r:id="rId8" imgW="16228440" imgH="9117360" progId="Photoshop.Image.13">
                  <p:embed/>
                </p:oleObj>
              </mc:Choice>
              <mc:Fallback>
                <p:oleObj name="Image" r:id="rId8" imgW="16228440" imgH="9117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78694" y="3993088"/>
                        <a:ext cx="4568048" cy="2564393"/>
                      </a:xfrm>
                      <a:prstGeom prst="rect">
                        <a:avLst/>
                      </a:prstGeom>
                      <a:ln>
                        <a:solidFill>
                          <a:srgbClr val="B2325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E8AEE95-2BE4-444B-B94E-05B83C8255E1}"/>
              </a:ext>
            </a:extLst>
          </p:cNvPr>
          <p:cNvGrpSpPr/>
          <p:nvPr/>
        </p:nvGrpSpPr>
        <p:grpSpPr>
          <a:xfrm>
            <a:off x="212558" y="533407"/>
            <a:ext cx="11714332" cy="3235487"/>
            <a:chOff x="212558" y="533407"/>
            <a:chExt cx="11714332" cy="3235487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AA335DD3-D757-4040-A8BF-AF41F90EAFE1}"/>
                </a:ext>
              </a:extLst>
            </p:cNvPr>
            <p:cNvSpPr txBox="1">
              <a:spLocks/>
            </p:cNvSpPr>
            <p:nvPr/>
          </p:nvSpPr>
          <p:spPr>
            <a:xfrm>
              <a:off x="212558" y="856867"/>
              <a:ext cx="5447389" cy="6248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fr-FR" sz="4000" b="1" dirty="0"/>
                <a:t>DISTANT LIGHTING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6EB2E14A-A83E-4F9D-8038-A4AEBECF2A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5020607"/>
                </p:ext>
              </p:extLst>
            </p:nvPr>
          </p:nvGraphicFramePr>
          <p:xfrm>
            <a:off x="6513973" y="779628"/>
            <a:ext cx="5332769" cy="2989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59" name="Image" r:id="rId10" imgW="16253640" imgH="9117360" progId="Photoshop.Image.13">
                    <p:embed/>
                  </p:oleObj>
                </mc:Choice>
                <mc:Fallback>
                  <p:oleObj name="Image" r:id="rId10" imgW="16253640" imgH="91173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513973" y="779628"/>
                          <a:ext cx="5332769" cy="29892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2C2B13-794B-4439-B597-97E112A17AF1}"/>
                </a:ext>
              </a:extLst>
            </p:cNvPr>
            <p:cNvSpPr txBox="1"/>
            <p:nvPr/>
          </p:nvSpPr>
          <p:spPr>
            <a:xfrm>
              <a:off x="10501500" y="533407"/>
              <a:ext cx="1425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/>
                <a:t>Scene</a:t>
              </a:r>
              <a:r>
                <a:rPr lang="fr-FR" sz="1000" dirty="0"/>
                <a:t> by Leon Denise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7B5467-D46A-448B-8C2B-36C213F338E3}"/>
              </a:ext>
            </a:extLst>
          </p:cNvPr>
          <p:cNvGrpSpPr/>
          <p:nvPr/>
        </p:nvGrpSpPr>
        <p:grpSpPr>
          <a:xfrm>
            <a:off x="619350" y="779627"/>
            <a:ext cx="11222708" cy="2989267"/>
            <a:chOff x="619350" y="779627"/>
            <a:chExt cx="11222708" cy="29892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CDC275-E138-4CFB-A243-9D602FEAE933}"/>
                </a:ext>
              </a:extLst>
            </p:cNvPr>
            <p:cNvSpPr txBox="1"/>
            <p:nvPr/>
          </p:nvSpPr>
          <p:spPr>
            <a:xfrm>
              <a:off x="619350" y="1443762"/>
              <a:ext cx="4851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Use the </a:t>
              </a:r>
              <a:r>
                <a:rPr lang="fr-FR" dirty="0" err="1"/>
                <a:t>bent</a:t>
              </a:r>
              <a:r>
                <a:rPr lang="fr-FR" dirty="0"/>
                <a:t> normal as sampling direction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2479C868-838C-47A3-A7F0-505DB9A55D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6911185"/>
                </p:ext>
              </p:extLst>
            </p:nvPr>
          </p:nvGraphicFramePr>
          <p:xfrm>
            <a:off x="6509289" y="779627"/>
            <a:ext cx="5332769" cy="2989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0" name="Image" r:id="rId12" imgW="16253640" imgH="9117360" progId="Photoshop.Image.13">
                    <p:embed/>
                  </p:oleObj>
                </mc:Choice>
                <mc:Fallback>
                  <p:oleObj name="Image" r:id="rId12" imgW="16253640" imgH="91173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9289" y="779627"/>
                          <a:ext cx="5332769" cy="29892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2CECF6-0C77-4E00-A438-8FCF82059246}"/>
              </a:ext>
            </a:extLst>
          </p:cNvPr>
          <p:cNvGrpSpPr/>
          <p:nvPr/>
        </p:nvGrpSpPr>
        <p:grpSpPr>
          <a:xfrm>
            <a:off x="619350" y="779627"/>
            <a:ext cx="11231822" cy="2994377"/>
            <a:chOff x="619350" y="779627"/>
            <a:chExt cx="11231822" cy="29943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BC8E53-DAD5-4BB8-9843-2428BB3854CF}"/>
                </a:ext>
              </a:extLst>
            </p:cNvPr>
            <p:cNvSpPr txBox="1"/>
            <p:nvPr/>
          </p:nvSpPr>
          <p:spPr>
            <a:xfrm>
              <a:off x="619350" y="1757480"/>
              <a:ext cx="544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Use the Ambient Occlusion as an </a:t>
              </a:r>
              <a:r>
                <a:rPr lang="fr-FR" i="1" dirty="0"/>
                <a:t>aperture angle</a:t>
              </a: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00BD0A19-F95F-4806-AA22-38A672EE55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801726"/>
                </p:ext>
              </p:extLst>
            </p:nvPr>
          </p:nvGraphicFramePr>
          <p:xfrm>
            <a:off x="6509289" y="779627"/>
            <a:ext cx="5341883" cy="2994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1" name="Image" r:id="rId14" imgW="16253640" imgH="9117360" progId="Photoshop.Image.13">
                    <p:embed/>
                  </p:oleObj>
                </mc:Choice>
                <mc:Fallback>
                  <p:oleObj name="Image" r:id="rId14" imgW="16253640" imgH="91173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509289" y="779627"/>
                          <a:ext cx="5341883" cy="29943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659613F-4B13-4C68-9827-52669BDBE6FC}"/>
              </a:ext>
            </a:extLst>
          </p:cNvPr>
          <p:cNvSpPr txBox="1"/>
          <p:nvPr/>
        </p:nvSpPr>
        <p:spPr>
          <a:xfrm>
            <a:off x="5339710" y="4481854"/>
            <a:ext cx="805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FCF067-7418-446C-AFAA-2D61DDBF4548}"/>
              </a:ext>
            </a:extLst>
          </p:cNvPr>
          <p:cNvSpPr txBox="1"/>
          <p:nvPr/>
        </p:nvSpPr>
        <p:spPr>
          <a:xfrm>
            <a:off x="6779146" y="4475133"/>
            <a:ext cx="805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B79BB-CD80-442D-9FCC-ADC580575C2B}"/>
              </a:ext>
            </a:extLst>
          </p:cNvPr>
          <p:cNvGrpSpPr/>
          <p:nvPr/>
        </p:nvGrpSpPr>
        <p:grpSpPr>
          <a:xfrm>
            <a:off x="4124765" y="2317432"/>
            <a:ext cx="2213368" cy="1464036"/>
            <a:chOff x="4124765" y="2317432"/>
            <a:chExt cx="2213368" cy="1464036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D59A72EB-1E4F-41D4-BBF7-EC89680CD8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5326385"/>
                </p:ext>
              </p:extLst>
            </p:nvPr>
          </p:nvGraphicFramePr>
          <p:xfrm>
            <a:off x="5508559" y="2317432"/>
            <a:ext cx="829574" cy="6181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2" name="Image" r:id="rId16" imgW="2590200" imgH="1929960" progId="Photoshop.Image.13">
                    <p:embed/>
                  </p:oleObj>
                </mc:Choice>
                <mc:Fallback>
                  <p:oleObj name="Image" r:id="rId16" imgW="2590200" imgH="192996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08559" y="2317432"/>
                          <a:ext cx="829574" cy="6181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40D615DC-83CE-47A5-8DDF-F3A2F1FD44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1384541"/>
                </p:ext>
              </p:extLst>
            </p:nvPr>
          </p:nvGraphicFramePr>
          <p:xfrm>
            <a:off x="5425462" y="2800829"/>
            <a:ext cx="435623" cy="710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3" name="Image" r:id="rId18" imgW="583920" imgH="952200" progId="Photoshop.Image.13">
                    <p:embed/>
                  </p:oleObj>
                </mc:Choice>
                <mc:Fallback>
                  <p:oleObj name="Image" r:id="rId18" imgW="583920" imgH="95220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425462" y="2800829"/>
                          <a:ext cx="435623" cy="7102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F2453F7E-643D-4391-A76E-ADDE1213A0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3635971"/>
                </p:ext>
              </p:extLst>
            </p:nvPr>
          </p:nvGraphicFramePr>
          <p:xfrm>
            <a:off x="4124765" y="3071214"/>
            <a:ext cx="1189675" cy="710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4" name="Image" r:id="rId20" imgW="4253760" imgH="2539440" progId="Photoshop.Image.13">
                    <p:embed/>
                  </p:oleObj>
                </mc:Choice>
                <mc:Fallback>
                  <p:oleObj name="Image" r:id="rId20" imgW="4253760" imgH="2539440" progId="Photoshop.Image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124765" y="3071214"/>
                          <a:ext cx="1189675" cy="7102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854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12558" y="160638"/>
            <a:ext cx="10515600" cy="52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CDC275-E138-4CFB-A243-9D602FEAE933}"/>
                  </a:ext>
                </a:extLst>
              </p:cNvPr>
              <p:cNvSpPr txBox="1"/>
              <p:nvPr/>
            </p:nvSpPr>
            <p:spPr>
              <a:xfrm>
                <a:off x="606228" y="2140994"/>
                <a:ext cx="4583306" cy="4154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No </a:t>
                </a:r>
                <a:r>
                  <a:rPr lang="fr-FR" sz="2400" dirty="0" err="1"/>
                  <a:t>Precomputation</a:t>
                </a:r>
                <a:r>
                  <a:rPr lang="fr-FR" sz="2400" dirty="0"/>
                  <a:t> </a:t>
                </a:r>
                <a:r>
                  <a:rPr lang="fr-FR" sz="2400" dirty="0" err="1"/>
                  <a:t>Required</a:t>
                </a:r>
                <a:r>
                  <a:rPr lang="fr-FR" sz="2400" dirty="0"/>
                  <a:t/>
                </a:r>
                <a:br>
                  <a:rPr lang="fr-FR" sz="2400" dirty="0"/>
                </a:br>
                <a:endParaRPr lang="fr-FR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Fast (2.5ms on a 680GTX)</a:t>
                </a:r>
                <a:br>
                  <a:rPr lang="fr-FR" sz="2400" dirty="0"/>
                </a:br>
                <a:endParaRPr lang="fr-FR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/>
                  <a:t>No </a:t>
                </a:r>
                <a:r>
                  <a:rPr lang="fr-FR" sz="2400" dirty="0" err="1"/>
                  <a:t>additional</a:t>
                </a:r>
                <a:r>
                  <a:rPr lang="fr-FR" sz="2400" dirty="0"/>
                  <a:t> G-Buffer entry</a:t>
                </a:r>
                <a:br>
                  <a:rPr lang="fr-FR" sz="2400" dirty="0"/>
                </a:br>
                <a:r>
                  <a:rPr lang="fr-FR" sz="2400" dirty="0" err="1"/>
                  <a:t>needed</a:t>
                </a:r>
                <a:r>
                  <a:rPr lang="fr-FR" sz="2400" dirty="0"/>
                  <a:t/>
                </a:r>
                <a:br>
                  <a:rPr lang="fr-FR" sz="2400" dirty="0"/>
                </a:br>
                <a:endParaRPr lang="fr-FR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Mathematically</a:t>
                </a:r>
                <a:r>
                  <a:rPr lang="fr-FR" sz="2400" dirty="0"/>
                  <a:t> </a:t>
                </a:r>
                <a:r>
                  <a:rPr lang="fr-FR" sz="2400" dirty="0" smtClean="0"/>
                  <a:t>Correct (</a:t>
                </a:r>
                <a:r>
                  <a:rPr lang="fr-FR" sz="2400" i="1" dirty="0" smtClean="0"/>
                  <a:t>i.e.</a:t>
                </a:r>
                <a:br>
                  <a:rPr lang="fr-FR" sz="2400" i="1" dirty="0" smtClean="0"/>
                </a:br>
                <a:r>
                  <a:rPr lang="fr-FR" sz="2400" dirty="0" smtClean="0"/>
                  <a:t>no double </a:t>
                </a:r>
                <a:r>
                  <a:rPr lang="fr-FR" sz="2400" dirty="0" err="1" smtClean="0"/>
                  <a:t>lighting</a:t>
                </a:r>
                <a:r>
                  <a:rPr lang="fr-FR" sz="2400" dirty="0" smtClean="0"/>
                  <a:t>)</a:t>
                </a:r>
                <a:endParaRPr lang="fr-FR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 err="1"/>
                  <a:t>Theoretically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fr-FR" sz="2400" dirty="0"/>
                  <a:t> light </a:t>
                </a:r>
                <a:r>
                  <a:rPr lang="fr-FR" sz="2400" dirty="0" err="1"/>
                  <a:t>bounces</a:t>
                </a:r>
                <a:endParaRPr lang="fr-FR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CDC275-E138-4CFB-A243-9D602FEAE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28" y="2140994"/>
                <a:ext cx="4583306" cy="4154984"/>
              </a:xfrm>
              <a:prstGeom prst="rect">
                <a:avLst/>
              </a:prstGeom>
              <a:blipFill>
                <a:blip r:embed="rId2"/>
                <a:stretch>
                  <a:fillRect l="-1729" t="-1173" r="-931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9F073BB-6177-4FEC-88E3-F570F482EE63}"/>
              </a:ext>
            </a:extLst>
          </p:cNvPr>
          <p:cNvSpPr txBox="1"/>
          <p:nvPr/>
        </p:nvSpPr>
        <p:spPr>
          <a:xfrm>
            <a:off x="700017" y="931354"/>
            <a:ext cx="1949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00B050"/>
                </a:solidFill>
              </a:rPr>
              <a:t>PROS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03C5D-577F-4DF2-82EE-571209E68EA6}"/>
              </a:ext>
            </a:extLst>
          </p:cNvPr>
          <p:cNvSpPr txBox="1"/>
          <p:nvPr/>
        </p:nvSpPr>
        <p:spPr>
          <a:xfrm>
            <a:off x="5681592" y="931353"/>
            <a:ext cx="20233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</a:rPr>
              <a:t>CONS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12EEB-D812-4BE5-B7EC-24B0813A77E5}"/>
              </a:ext>
            </a:extLst>
          </p:cNvPr>
          <p:cNvSpPr txBox="1"/>
          <p:nvPr/>
        </p:nvSpPr>
        <p:spPr>
          <a:xfrm>
            <a:off x="5681592" y="2140994"/>
            <a:ext cx="59041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Noise (</a:t>
            </a:r>
            <a:r>
              <a:rPr lang="fr-FR" sz="2400" dirty="0" err="1"/>
              <a:t>need</a:t>
            </a:r>
            <a:r>
              <a:rPr lang="fr-FR" sz="2400" dirty="0"/>
              <a:t> </a:t>
            </a:r>
            <a:r>
              <a:rPr lang="fr-FR" sz="2400" dirty="0" err="1"/>
              <a:t>better</a:t>
            </a:r>
            <a:r>
              <a:rPr lang="fr-FR" sz="2400" dirty="0"/>
              <a:t> </a:t>
            </a:r>
            <a:r>
              <a:rPr lang="fr-FR" sz="2400" dirty="0" err="1"/>
              <a:t>filtering</a:t>
            </a:r>
            <a:r>
              <a:rPr lang="fr-FR" sz="2400" dirty="0"/>
              <a:t>)</a:t>
            </a:r>
            <a:br>
              <a:rPr lang="fr-FR" sz="2400" dirty="0"/>
            </a:b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Misses off screen </a:t>
            </a:r>
            <a:r>
              <a:rPr lang="fr-FR" sz="2400" dirty="0" err="1"/>
              <a:t>features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Diffuse indirect </a:t>
            </a:r>
            <a:r>
              <a:rPr lang="fr-FR" sz="2400" dirty="0" err="1"/>
              <a:t>lighting</a:t>
            </a:r>
            <a:r>
              <a:rPr lang="fr-FR" sz="2400" dirty="0"/>
              <a:t> </a:t>
            </a:r>
            <a:r>
              <a:rPr lang="fr-FR" sz="2400" dirty="0" err="1"/>
              <a:t>only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Needs</a:t>
            </a:r>
            <a:r>
              <a:rPr lang="fr-FR" sz="2400" dirty="0"/>
              <a:t> </a:t>
            </a:r>
            <a:r>
              <a:rPr lang="fr-FR" sz="2400" dirty="0" err="1"/>
              <a:t>additional</a:t>
            </a:r>
            <a:r>
              <a:rPr lang="fr-FR" sz="2400" dirty="0"/>
              <a:t> diffuse </a:t>
            </a:r>
            <a:r>
              <a:rPr lang="fr-FR" sz="2400" dirty="0" err="1"/>
              <a:t>lighting</a:t>
            </a:r>
            <a:r>
              <a:rPr lang="fr-FR" sz="2400" dirty="0"/>
              <a:t>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Subject</a:t>
            </a:r>
            <a:r>
              <a:rPr lang="fr-FR" sz="2400" dirty="0"/>
              <a:t> to all the </a:t>
            </a:r>
            <a:r>
              <a:rPr lang="fr-FR" sz="2400" dirty="0" err="1"/>
              <a:t>usual</a:t>
            </a:r>
            <a:r>
              <a:rPr lang="fr-FR" sz="2400" dirty="0"/>
              <a:t> temporal and</a:t>
            </a:r>
            <a:br>
              <a:rPr lang="fr-FR" sz="2400" dirty="0"/>
            </a:br>
            <a:r>
              <a:rPr lang="fr-FR" sz="2400" dirty="0"/>
              <a:t>reprojection issues</a:t>
            </a:r>
          </a:p>
        </p:txBody>
      </p:sp>
    </p:spTree>
    <p:extLst>
      <p:ext uri="{BB962C8B-B14F-4D97-AF65-F5344CB8AC3E}">
        <p14:creationId xmlns:p14="http://schemas.microsoft.com/office/powerpoint/2010/main" val="1499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13BD57-F9CC-4A0E-901C-839486D42DAD}"/>
              </a:ext>
            </a:extLst>
          </p:cNvPr>
          <p:cNvSpPr txBox="1">
            <a:spLocks/>
          </p:cNvSpPr>
          <p:nvPr/>
        </p:nvSpPr>
        <p:spPr>
          <a:xfrm>
            <a:off x="2056225" y="3183074"/>
            <a:ext cx="8079550" cy="49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5000" dirty="0" err="1"/>
              <a:t>Demo</a:t>
            </a:r>
            <a:r>
              <a:rPr lang="fr-FR" sz="15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79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3814</TotalTime>
  <Words>677</Words>
  <Application>Microsoft Office PowerPoint</Application>
  <PresentationFormat>Widescreen</PresentationFormat>
  <Paragraphs>136</Paragraphs>
  <Slides>10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Trebuchet MS</vt:lpstr>
      <vt:lpstr>Verdana</vt:lpstr>
      <vt:lpstr>Office Theme</vt:lpstr>
      <vt:lpstr>Image</vt:lpstr>
      <vt:lpstr>HBIL</vt:lpstr>
      <vt:lpstr>Interleaved Rendering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Patapom</dc:creator>
  <cp:lastModifiedBy>Patapom</cp:lastModifiedBy>
  <cp:revision>144</cp:revision>
  <dcterms:created xsi:type="dcterms:W3CDTF">2018-03-25T14:49:04Z</dcterms:created>
  <dcterms:modified xsi:type="dcterms:W3CDTF">2018-03-30T20:39:26Z</dcterms:modified>
</cp:coreProperties>
</file>